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96" r:id="rId5"/>
    <p:sldId id="401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阪府" initials="O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FEA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0676" autoAdjust="0"/>
  </p:normalViewPr>
  <p:slideViewPr>
    <p:cSldViewPr>
      <p:cViewPr varScale="1">
        <p:scale>
          <a:sx n="73" d="100"/>
          <a:sy n="73" d="100"/>
        </p:scale>
        <p:origin x="125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50529" cy="497524"/>
          </a:xfrm>
          <a:prstGeom prst="rect">
            <a:avLst/>
          </a:prstGeom>
        </p:spPr>
        <p:txBody>
          <a:bodyPr vert="horz" lIns="91527" tIns="45763" rIns="91527" bIns="45763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084" y="2"/>
            <a:ext cx="2950529" cy="497524"/>
          </a:xfrm>
          <a:prstGeom prst="rect">
            <a:avLst/>
          </a:prstGeom>
        </p:spPr>
        <p:txBody>
          <a:bodyPr vert="horz" lIns="91527" tIns="45763" rIns="91527" bIns="45763" rtlCol="0"/>
          <a:lstStyle>
            <a:lvl1pPr algn="r">
              <a:defRPr sz="1200"/>
            </a:lvl1pPr>
          </a:lstStyle>
          <a:p>
            <a:fld id="{12744D9B-23E1-4398-B2F4-A846A8E934F8}" type="datetimeFigureOut">
              <a:rPr kumimoji="1" lang="ja-JP" altLang="en-US" smtClean="0"/>
              <a:t>2022/6/14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441814"/>
            <a:ext cx="2950529" cy="497524"/>
          </a:xfrm>
          <a:prstGeom prst="rect">
            <a:avLst/>
          </a:prstGeom>
        </p:spPr>
        <p:txBody>
          <a:bodyPr vert="horz" lIns="91527" tIns="45763" rIns="91527" bIns="45763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084" y="9441814"/>
            <a:ext cx="2950529" cy="497524"/>
          </a:xfrm>
          <a:prstGeom prst="rect">
            <a:avLst/>
          </a:prstGeom>
        </p:spPr>
        <p:txBody>
          <a:bodyPr vert="horz" lIns="91527" tIns="45763" rIns="91527" bIns="45763" rtlCol="0" anchor="b"/>
          <a:lstStyle>
            <a:lvl1pPr algn="r">
              <a:defRPr sz="1200"/>
            </a:lvl1pPr>
          </a:lstStyle>
          <a:p>
            <a:fld id="{614B1A33-BABA-492D-9BBB-ECEB4F34207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461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9786" cy="496967"/>
          </a:xfrm>
          <a:prstGeom prst="rect">
            <a:avLst/>
          </a:prstGeom>
        </p:spPr>
        <p:txBody>
          <a:bodyPr vert="horz" lIns="91527" tIns="45763" rIns="91527" bIns="45763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0"/>
            <a:ext cx="2949786" cy="496967"/>
          </a:xfrm>
          <a:prstGeom prst="rect">
            <a:avLst/>
          </a:prstGeom>
        </p:spPr>
        <p:txBody>
          <a:bodyPr vert="horz" lIns="91527" tIns="45763" rIns="91527" bIns="45763" rtlCol="0"/>
          <a:lstStyle>
            <a:lvl1pPr algn="r">
              <a:defRPr sz="1200"/>
            </a:lvl1pPr>
          </a:lstStyle>
          <a:p>
            <a:fld id="{089A5742-8843-48D4-A22C-7E9F204C1C3C}" type="datetimeFigureOut">
              <a:rPr kumimoji="1" lang="ja-JP" altLang="en-US" smtClean="0"/>
              <a:t>2022/6/14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7" tIns="45763" rIns="91527" bIns="45763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1527" tIns="45763" rIns="91527" bIns="4576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648"/>
            <a:ext cx="2949786" cy="496967"/>
          </a:xfrm>
          <a:prstGeom prst="rect">
            <a:avLst/>
          </a:prstGeom>
        </p:spPr>
        <p:txBody>
          <a:bodyPr vert="horz" lIns="91527" tIns="45763" rIns="91527" bIns="45763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8"/>
            <a:ext cx="2949786" cy="496967"/>
          </a:xfrm>
          <a:prstGeom prst="rect">
            <a:avLst/>
          </a:prstGeom>
        </p:spPr>
        <p:txBody>
          <a:bodyPr vert="horz" lIns="91527" tIns="45763" rIns="91527" bIns="45763" rtlCol="0" anchor="b"/>
          <a:lstStyle>
            <a:lvl1pPr algn="r">
              <a:defRPr sz="1200"/>
            </a:lvl1pPr>
          </a:lstStyle>
          <a:p>
            <a:fld id="{01924E22-6FBB-4827-8519-E27A2795236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4752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9C41D-A033-4BA0-994D-4C78A56E2175}" type="datetime1">
              <a:rPr kumimoji="1" lang="ja-JP" altLang="en-US" smtClean="0"/>
              <a:t>2022/6/14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B929-750F-4BED-953E-3BF6C77BE77C}" type="datetime1">
              <a:rPr kumimoji="1" lang="ja-JP" altLang="en-US" smtClean="0"/>
              <a:t>2022/6/14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CD5B-C6FC-4A62-9468-F2CC3B5444F9}" type="datetime1">
              <a:rPr kumimoji="1" lang="ja-JP" altLang="en-US" smtClean="0"/>
              <a:t>2022/6/14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9EAA-19F1-4136-A7FA-4D52A9D5685B}" type="datetime1">
              <a:rPr kumimoji="1" lang="ja-JP" altLang="en-US" smtClean="0"/>
              <a:t>2022/6/14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E9C5-8B9E-4D02-B9E8-46A1772BAB12}" type="datetime1">
              <a:rPr kumimoji="1" lang="ja-JP" altLang="en-US" smtClean="0"/>
              <a:t>2022/6/14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3DBC6-BDE6-4526-86AF-E4DFFD8B7061}" type="datetime1">
              <a:rPr kumimoji="1" lang="ja-JP" altLang="en-US" smtClean="0"/>
              <a:t>2022/6/14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10884-367B-4A6F-A1F8-E00F67668D0C}" type="datetime1">
              <a:rPr kumimoji="1" lang="ja-JP" altLang="en-US" smtClean="0"/>
              <a:t>2022/6/14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EFD-4F4A-45D5-B172-01CAF380A971}" type="datetime1">
              <a:rPr kumimoji="1" lang="ja-JP" altLang="en-US" smtClean="0"/>
              <a:t>2022/6/14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B31D-9EF9-4DED-A6FE-3A17C9C24F8F}" type="datetime1">
              <a:rPr kumimoji="1" lang="ja-JP" altLang="en-US" smtClean="0"/>
              <a:t>2022/6/14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E6545-F143-44CD-BC8B-FFD2F0DC7EAB}" type="datetime1">
              <a:rPr kumimoji="1" lang="ja-JP" altLang="en-US" smtClean="0"/>
              <a:t>2022/6/14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8F29-E633-4E75-A437-E1CC0B4BC5F9}" type="datetime1">
              <a:rPr kumimoji="1" lang="ja-JP" altLang="en-US" smtClean="0"/>
              <a:t>2022/6/14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002AE-E0EB-4A97-BE8D-65D97C74950B}" type="datetime1">
              <a:rPr kumimoji="1" lang="ja-JP" altLang="en-US" smtClean="0"/>
              <a:t>2022/6/14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55952" y="4812325"/>
            <a:ext cx="9073299" cy="192904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>
              <a:lnSpc>
                <a:spcPts val="2000"/>
              </a:lnSpc>
            </a:pPr>
            <a:endParaRPr lang="en-US" altLang="ja-JP" sz="1100" dirty="0"/>
          </a:p>
          <a:p>
            <a:pPr>
              <a:lnSpc>
                <a:spcPts val="2000"/>
              </a:lnSpc>
            </a:pPr>
            <a:r>
              <a:rPr lang="ja-JP" altLang="en-US" sz="1100" dirty="0"/>
              <a:t>　　　　　　　　　　　</a:t>
            </a:r>
            <a:endParaRPr lang="en-US" altLang="ja-JP" sz="1100" dirty="0"/>
          </a:p>
          <a:p>
            <a:pPr>
              <a:lnSpc>
                <a:spcPts val="2000"/>
              </a:lnSpc>
            </a:pPr>
            <a:r>
              <a:rPr lang="ja-JP" altLang="en-US" sz="1100" dirty="0"/>
              <a:t>　　　　　　　　　　　　　　　　</a:t>
            </a:r>
            <a:endParaRPr lang="en-US" altLang="ja-JP" sz="1100" dirty="0"/>
          </a:p>
          <a:p>
            <a:pPr>
              <a:lnSpc>
                <a:spcPts val="2000"/>
              </a:lnSpc>
            </a:pPr>
            <a:r>
              <a:rPr kumimoji="1" lang="ja-JP" altLang="en-US" sz="1100" dirty="0"/>
              <a:t>　　　　　　　　　　　</a:t>
            </a:r>
            <a:endParaRPr kumimoji="1" lang="en-US" altLang="ja-JP" sz="1100" dirty="0"/>
          </a:p>
          <a:p>
            <a:pPr>
              <a:lnSpc>
                <a:spcPts val="2000"/>
              </a:lnSpc>
            </a:pPr>
            <a:r>
              <a:rPr lang="ja-JP" altLang="en-US" sz="1100" dirty="0"/>
              <a:t>　　　　　　　</a:t>
            </a:r>
            <a:endParaRPr lang="en-US" altLang="ja-JP" sz="11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375744"/>
              </p:ext>
            </p:extLst>
          </p:nvPr>
        </p:nvGraphicFramePr>
        <p:xfrm>
          <a:off x="55952" y="515243"/>
          <a:ext cx="9073300" cy="4209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1811">
                  <a:extLst>
                    <a:ext uri="{9D8B030D-6E8A-4147-A177-3AD203B41FA5}">
                      <a16:colId xmlns:a16="http://schemas.microsoft.com/office/drawing/2014/main" val="1873394366"/>
                    </a:ext>
                  </a:extLst>
                </a:gridCol>
                <a:gridCol w="7151489">
                  <a:extLst>
                    <a:ext uri="{9D8B030D-6E8A-4147-A177-3AD203B41FA5}">
                      <a16:colId xmlns:a16="http://schemas.microsoft.com/office/drawing/2014/main" val="1404205179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 人 名 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一般社団法人 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年日本国際博覧会大阪パビリオン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20016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設立目的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年日本国際博覧会大阪パビリオン推進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委員会が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出展参加する大阪パビリオンの建設、展示、運営、資金管理等の業務を行う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5369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設立時期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令和４年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７月１日（金）　（予定）</a:t>
                      </a:r>
                      <a:endParaRPr lang="zh-TW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23958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設立社員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大阪府、大阪市</a:t>
                      </a:r>
                      <a:endParaRPr lang="zh-TW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475405"/>
                  </a:ext>
                </a:extLst>
              </a:tr>
              <a:tr h="789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設立時役員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［設立時代表理事］　　松井推進委員会会長代行／大阪市長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［</a:t>
                      </a:r>
                      <a:r>
                        <a:rPr lang="ja-JP" altLang="en-US" sz="1400" spc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設立時理事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］　　大阪府・</a:t>
                      </a: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大阪市万博推進局　尾植理事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同局　清水部長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［</a:t>
                      </a:r>
                      <a:r>
                        <a:rPr lang="ja-JP" altLang="en-US" sz="1400" spc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設立時監事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］　　白井公認会計士、川下弁護士</a:t>
                      </a:r>
                      <a:endParaRPr lang="zh-TW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98186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 務 所 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大阪市住之江区南港北</a:t>
                      </a:r>
                      <a:r>
                        <a:rPr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丁目１番</a:t>
                      </a:r>
                      <a:r>
                        <a:rPr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号　</a:t>
                      </a:r>
                      <a:r>
                        <a:rPr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ATC</a:t>
                      </a: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ビル</a:t>
                      </a:r>
                      <a:r>
                        <a:rPr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O‘s</a:t>
                      </a: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棟北館４階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900936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事業内容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大阪パビリオンの建設、展示、運営、資金管理、その他目的を達成するために必要な事業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5175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事業資金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大阪府・大阪市分担金、民間資金（企業・団体・個人からの協賛金及び寄付金等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030877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残余財産の帰属 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法人が所在する地方公共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団体（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大阪府・大阪市）へ贈与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774589"/>
                  </a:ext>
                </a:extLst>
              </a:tr>
            </a:tbl>
          </a:graphicData>
        </a:graphic>
      </p:graphicFrame>
      <p:sp>
        <p:nvSpPr>
          <p:cNvPr id="13" name="タイトル 9"/>
          <p:cNvSpPr txBox="1">
            <a:spLocks/>
          </p:cNvSpPr>
          <p:nvPr/>
        </p:nvSpPr>
        <p:spPr>
          <a:xfrm>
            <a:off x="11708" y="35165"/>
            <a:ext cx="8028000" cy="395629"/>
          </a:xfrm>
          <a:prstGeom prst="rect">
            <a:avLst/>
          </a:prstGeom>
          <a:solidFill>
            <a:srgbClr val="002060"/>
          </a:solidFill>
        </p:spPr>
        <p:txBody>
          <a:bodyPr vert="horz" lIns="68580" tIns="34290" rIns="68580" bIns="34290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spc="-75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一般社団法人の設立に</a:t>
            </a:r>
            <a:r>
              <a:rPr lang="ja-JP" altLang="en-US" sz="2000" b="1" spc="-75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ついて（概要）</a:t>
            </a:r>
            <a:endParaRPr kumimoji="1" lang="ja-JP" altLang="en-US" sz="2000" b="1" i="0" u="none" strike="noStrike" kern="1200" cap="none" spc="-75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5953" y="4812325"/>
            <a:ext cx="9073298" cy="3412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設立後の組織体制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26524" y="5541741"/>
            <a:ext cx="1898936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経済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団体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協賛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532886" y="5355005"/>
            <a:ext cx="2051636" cy="12423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571007" y="5576554"/>
            <a:ext cx="1727487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代表理事　　　　１名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業務執行理事　１名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理事　　　　　　　３名　　　　　　　　　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770504" y="5444745"/>
            <a:ext cx="189402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公認会計士　　１名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弁護士　　　　　１名　　　　　　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958302" y="5210585"/>
            <a:ext cx="1096859" cy="348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理事会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10597" y="5332536"/>
            <a:ext cx="2051636" cy="1264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4691701" y="5355006"/>
            <a:ext cx="2051636" cy="612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6820452" y="5332536"/>
            <a:ext cx="2169896" cy="12648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11560" y="5206740"/>
            <a:ext cx="123588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社員総会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72827" y="5185729"/>
            <a:ext cx="797369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監事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405054" y="5161919"/>
            <a:ext cx="100069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大かっこ 4"/>
          <p:cNvSpPr/>
          <p:nvPr/>
        </p:nvSpPr>
        <p:spPr>
          <a:xfrm>
            <a:off x="9612560" y="4725016"/>
            <a:ext cx="1894029" cy="408256"/>
          </a:xfrm>
          <a:prstGeom prst="bracketPai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940954" y="5698286"/>
            <a:ext cx="192889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事務局長　１名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事務員　　　　　　　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781803" y="6217567"/>
            <a:ext cx="189402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顧問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１名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703000" y="6137242"/>
            <a:ext cx="2051636" cy="46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100392" y="44624"/>
            <a:ext cx="1008112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dirty="0" smtClean="0"/>
              <a:t>資料１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5377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9"/>
          <p:cNvSpPr txBox="1">
            <a:spLocks/>
          </p:cNvSpPr>
          <p:nvPr/>
        </p:nvSpPr>
        <p:spPr>
          <a:xfrm>
            <a:off x="11708" y="35165"/>
            <a:ext cx="9132292" cy="395629"/>
          </a:xfrm>
          <a:prstGeom prst="rect">
            <a:avLst/>
          </a:prstGeom>
          <a:solidFill>
            <a:srgbClr val="002060"/>
          </a:solidFill>
        </p:spPr>
        <p:txBody>
          <a:bodyPr vert="horz" lIns="68580" tIns="34290" rIns="68580" bIns="34290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spc="-75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一般社団法人の</a:t>
            </a:r>
            <a:r>
              <a:rPr lang="ja-JP" altLang="en-US" sz="2000" b="1" spc="-75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社員及び役員等に</a:t>
            </a:r>
            <a:r>
              <a:rPr lang="ja-JP" altLang="en-US" sz="2000" b="1" spc="-75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ついて（予定）</a:t>
            </a:r>
            <a:endParaRPr kumimoji="1" lang="ja-JP" altLang="en-US" sz="2000" b="1" i="0" u="none" strike="noStrike" kern="1200" cap="none" spc="-75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071538"/>
              </p:ext>
            </p:extLst>
          </p:nvPr>
        </p:nvGraphicFramePr>
        <p:xfrm>
          <a:off x="41204" y="2557295"/>
          <a:ext cx="9029114" cy="3975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275">
                  <a:extLst>
                    <a:ext uri="{9D8B030D-6E8A-4147-A177-3AD203B41FA5}">
                      <a16:colId xmlns:a16="http://schemas.microsoft.com/office/drawing/2014/main" val="187339436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404205179"/>
                    </a:ext>
                  </a:extLst>
                </a:gridCol>
                <a:gridCol w="5982663">
                  <a:extLst>
                    <a:ext uri="{9D8B030D-6E8A-4147-A177-3AD203B41FA5}">
                      <a16:colId xmlns:a16="http://schemas.microsoft.com/office/drawing/2014/main" val="363880277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所属団体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200163"/>
                  </a:ext>
                </a:extLst>
              </a:tr>
              <a:tr h="4474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代表理事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松井　一郎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年日本国際博覧会大阪パビリオン推進委員会会長代行／大阪市長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769321"/>
                  </a:ext>
                </a:extLst>
              </a:tr>
              <a:tr h="4474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業務執行理事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清水　克昭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大阪府・大阪市万博推進局　部長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398697"/>
                  </a:ext>
                </a:extLst>
              </a:tr>
              <a:tr h="447447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理　　事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西澤　良記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公立大学法人大阪　理事長　　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4342316"/>
                  </a:ext>
                </a:extLst>
              </a:tr>
              <a:tr h="44744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青山　</a:t>
                      </a: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恭明</a:t>
                      </a:r>
                      <a:endParaRPr lang="zh-TW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株式会社サイエンス　取締役会長</a:t>
                      </a:r>
                      <a:endParaRPr lang="zh-TW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239585"/>
                  </a:ext>
                </a:extLst>
              </a:tr>
              <a:tr h="44744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尾植　正順</a:t>
                      </a:r>
                      <a:endParaRPr lang="zh-TW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大阪府・大阪市万博推進局　理事</a:t>
                      </a:r>
                      <a:endParaRPr lang="zh-TW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475405"/>
                  </a:ext>
                </a:extLst>
              </a:tr>
              <a:tr h="44744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監　事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白井　　弘</a:t>
                      </a:r>
                      <a:endParaRPr lang="zh-TW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白井公認会計士事務所公認会計士</a:t>
                      </a:r>
                      <a:endParaRPr lang="zh-TW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9818600"/>
                  </a:ext>
                </a:extLst>
              </a:tr>
              <a:tr h="44744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川下　　清</a:t>
                      </a:r>
                      <a:endParaRPr lang="zh-TW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梅田総合法律事務所弁護士</a:t>
                      </a:r>
                      <a:endParaRPr lang="zh-TW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9009360"/>
                  </a:ext>
                </a:extLst>
              </a:tr>
              <a:tr h="4474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顧　問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尾崎　裕</a:t>
                      </a:r>
                      <a:endParaRPr lang="zh-TW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大阪商工会議所　顧問</a:t>
                      </a:r>
                      <a:endParaRPr lang="zh-TW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180382"/>
                  </a:ext>
                </a:extLst>
              </a:tr>
            </a:tbl>
          </a:graphicData>
        </a:graphic>
      </p:graphicFrame>
      <p:sp>
        <p:nvSpPr>
          <p:cNvPr id="22" name="テキスト ボックス 21"/>
          <p:cNvSpPr txBox="1"/>
          <p:nvPr/>
        </p:nvSpPr>
        <p:spPr>
          <a:xfrm>
            <a:off x="91899" y="626818"/>
            <a:ext cx="1383757" cy="15687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社員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1204" y="2204864"/>
            <a:ext cx="112132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役員等</a:t>
            </a:r>
            <a:r>
              <a:rPr kumimoji="1" lang="en-US" altLang="ja-JP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668344" y="6536377"/>
            <a:ext cx="237626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敬称略　順不同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6552" y="636114"/>
            <a:ext cx="9022604" cy="156875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>
              <a:lnSpc>
                <a:spcPts val="2000"/>
              </a:lnSpc>
            </a:pPr>
            <a:r>
              <a:rPr lang="ja-JP" altLang="en-US" sz="1100" dirty="0"/>
              <a:t>　　　　　　　　　　　</a:t>
            </a:r>
            <a:endParaRPr lang="en-US" altLang="ja-JP" sz="1100" dirty="0"/>
          </a:p>
          <a:p>
            <a:pPr>
              <a:lnSpc>
                <a:spcPts val="2000"/>
              </a:lnSpc>
            </a:pPr>
            <a:r>
              <a:rPr lang="ja-JP" altLang="en-US" sz="1100" dirty="0"/>
              <a:t>　　　　　　　　　　　　　　　　</a:t>
            </a:r>
            <a:endParaRPr lang="en-US" altLang="ja-JP" sz="1100" dirty="0"/>
          </a:p>
          <a:p>
            <a:pPr>
              <a:lnSpc>
                <a:spcPts val="2000"/>
              </a:lnSpc>
            </a:pPr>
            <a:r>
              <a:rPr kumimoji="1" lang="ja-JP" altLang="en-US" sz="1100" dirty="0"/>
              <a:t>　　　　　　　　　　　</a:t>
            </a:r>
            <a:endParaRPr kumimoji="1" lang="en-US" altLang="ja-JP" sz="1100" dirty="0"/>
          </a:p>
          <a:p>
            <a:pPr>
              <a:lnSpc>
                <a:spcPts val="2000"/>
              </a:lnSpc>
            </a:pPr>
            <a:r>
              <a:rPr lang="ja-JP" altLang="en-US" sz="1100" dirty="0"/>
              <a:t>　　　　　　　</a:t>
            </a:r>
            <a:endParaRPr lang="en-US" altLang="ja-JP" sz="11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861728" y="734912"/>
            <a:ext cx="6120680" cy="143116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</a:t>
            </a: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大阪商工会議所</a:t>
            </a: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株式会社サイエンス</a:t>
            </a: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3162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34D15E29DDD314C892763A1095789F2" ma:contentTypeVersion="0" ma:contentTypeDescription="新しいドキュメントを作成します。" ma:contentTypeScope="" ma:versionID="174dee72d1befc18225ce75789e52c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0337DF-FDC4-4BF6-9B54-301C604E60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0F95304-287A-436F-BA8D-62727134619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EDE06C7-3A6C-4C0D-B8F9-8B3AD70FFD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6125</TotalTime>
  <Words>539</Words>
  <Application>Microsoft Office PowerPoint</Application>
  <PresentationFormat>画面に合わせる (4:3)</PresentationFormat>
  <Paragraphs>79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大阪パビリオン実施に向けた実行体制について</dc:title>
  <cp:revision>355</cp:revision>
  <cp:lastPrinted>2022-06-06T10:36:53Z</cp:lastPrinted>
  <dcterms:modified xsi:type="dcterms:W3CDTF">2022-06-14T04:06:33Z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0x010100734D15E29DDD314C892763A1095789F2</vt:lpwstr>
  </property>
</Properties>
</file>