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79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677E93-EF8B-467F-BE92-9142284E08E0}" type="datetimeFigureOut">
              <a:rPr kumimoji="1" lang="ja-JP" altLang="en-US" smtClean="0"/>
              <a:t>2023/1/26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3B3C5D-E4CB-4AB7-ACF7-1561E95528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9058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2023/1/26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9892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2023/1/26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8922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2023/1/26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0682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2023/1/26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1795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2023/1/26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1369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2023/1/26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9992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2023/1/26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4851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2023/1/26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4933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2023/1/26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9501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2023/1/26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6992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2023/1/26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5796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7360B-CD3F-44D1-A213-0EEA3ADE8D9B}" type="datetimeFigureOut">
              <a:rPr kumimoji="1" lang="ja-JP" altLang="en-US" smtClean="0"/>
              <a:t>2023/1/26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7082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/>
          <p:cNvSpPr txBox="1"/>
          <p:nvPr/>
        </p:nvSpPr>
        <p:spPr>
          <a:xfrm>
            <a:off x="9876593" y="1589113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（単位：円）</a:t>
            </a:r>
            <a:endParaRPr kumimoji="1" lang="ja-JP" altLang="en-US" sz="1400" dirty="0"/>
          </a:p>
        </p:txBody>
      </p:sp>
      <p:graphicFrame>
        <p:nvGraphicFramePr>
          <p:cNvPr id="2" name="表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900018775"/>
              </p:ext>
            </p:extLst>
          </p:nvPr>
        </p:nvGraphicFramePr>
        <p:xfrm>
          <a:off x="953787" y="1884313"/>
          <a:ext cx="10059198" cy="31725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99527">
                  <a:extLst>
                    <a:ext uri="{9D8B030D-6E8A-4147-A177-3AD203B41FA5}">
                      <a16:colId xmlns:a16="http://schemas.microsoft.com/office/drawing/2014/main" val="482004563"/>
                    </a:ext>
                  </a:extLst>
                </a:gridCol>
                <a:gridCol w="2339837">
                  <a:extLst>
                    <a:ext uri="{9D8B030D-6E8A-4147-A177-3AD203B41FA5}">
                      <a16:colId xmlns:a16="http://schemas.microsoft.com/office/drawing/2014/main" val="858305582"/>
                    </a:ext>
                  </a:extLst>
                </a:gridCol>
                <a:gridCol w="1459430">
                  <a:extLst>
                    <a:ext uri="{9D8B030D-6E8A-4147-A177-3AD203B41FA5}">
                      <a16:colId xmlns:a16="http://schemas.microsoft.com/office/drawing/2014/main" val="1812187091"/>
                    </a:ext>
                  </a:extLst>
                </a:gridCol>
                <a:gridCol w="4660404">
                  <a:extLst>
                    <a:ext uri="{9D8B030D-6E8A-4147-A177-3AD203B41FA5}">
                      <a16:colId xmlns:a16="http://schemas.microsoft.com/office/drawing/2014/main" val="1377140844"/>
                    </a:ext>
                  </a:extLst>
                </a:gridCol>
              </a:tblGrid>
              <a:tr h="392383">
                <a:tc gridSpan="2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</a:rPr>
                        <a:t>項目</a:t>
                      </a:r>
                      <a:endParaRPr lang="ja-JP" sz="1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 anchor="ctr" anchorCtr="1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</a:rPr>
                        <a:t>金額</a:t>
                      </a:r>
                      <a:endParaRPr lang="ja-JP" sz="1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</a:rPr>
                        <a:t>備考</a:t>
                      </a:r>
                      <a:endParaRPr lang="ja-JP" sz="1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 anchor="ctr" anchorCtr="1"/>
                </a:tc>
                <a:extLst>
                  <a:ext uri="{0D108BD9-81ED-4DB2-BD59-A6C34878D82A}">
                    <a16:rowId xmlns:a16="http://schemas.microsoft.com/office/drawing/2014/main" val="1781135721"/>
                  </a:ext>
                </a:extLst>
              </a:tr>
              <a:tr h="360995">
                <a:tc gridSpan="2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</a:rPr>
                        <a:t>収入の部</a:t>
                      </a:r>
                      <a:endParaRPr lang="ja-JP" sz="1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 </a:t>
                      </a:r>
                      <a:endParaRPr lang="ja-JP" sz="1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 </a:t>
                      </a:r>
                      <a:endParaRPr lang="ja-JP" sz="1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3494312365"/>
                  </a:ext>
                </a:extLst>
              </a:tr>
              <a:tr h="698938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 </a:t>
                      </a:r>
                      <a:endParaRPr lang="ja-JP" sz="1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</a:rPr>
                        <a:t>自治体負担</a:t>
                      </a:r>
                      <a:r>
                        <a:rPr lang="ja-JP" sz="1600" kern="100" dirty="0" smtClean="0">
                          <a:effectLst/>
                        </a:rPr>
                        <a:t>金</a:t>
                      </a:r>
                      <a:endParaRPr lang="en-US" altLang="ja-JP" sz="1600" kern="100" dirty="0" smtClean="0">
                        <a:effectLst/>
                      </a:endParaRPr>
                    </a:p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ja-JP" sz="1600" kern="100" dirty="0">
                        <a:solidFill>
                          <a:srgbClr val="FF0000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600" u="none" kern="100" baseline="0" dirty="0" smtClean="0">
                          <a:solidFill>
                            <a:schemeClr val="tx1"/>
                          </a:solidFill>
                          <a:effectLst/>
                        </a:rPr>
                        <a:t>68,711,000</a:t>
                      </a:r>
                      <a:endParaRPr lang="en-US" sz="1600" u="none" kern="100" baseline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r"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ja-JP" sz="1600" u="none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sz="1400" u="none" kern="100" dirty="0" smtClean="0">
                          <a:solidFill>
                            <a:schemeClr val="tx1"/>
                          </a:solidFill>
                          <a:effectLst/>
                        </a:rPr>
                        <a:t>大阪府</a:t>
                      </a:r>
                      <a:r>
                        <a:rPr lang="ja-JP" sz="1400" u="none" kern="100" dirty="0">
                          <a:solidFill>
                            <a:schemeClr val="tx1"/>
                          </a:solidFill>
                          <a:effectLst/>
                        </a:rPr>
                        <a:t>負担金　　　　　</a:t>
                      </a:r>
                      <a:r>
                        <a:rPr lang="en-US" altLang="ja-JP" sz="1400" u="none" kern="100" dirty="0" smtClean="0">
                          <a:solidFill>
                            <a:schemeClr val="tx1"/>
                          </a:solidFill>
                          <a:effectLst/>
                        </a:rPr>
                        <a:t>34,355,500</a:t>
                      </a:r>
                      <a:endParaRPr lang="ja-JP" sz="1400" u="none" kern="100" baseline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sz="1400" u="none" kern="100" dirty="0" smtClean="0">
                          <a:solidFill>
                            <a:schemeClr val="tx1"/>
                          </a:solidFill>
                          <a:effectLst/>
                        </a:rPr>
                        <a:t>大阪市</a:t>
                      </a:r>
                      <a:r>
                        <a:rPr lang="ja-JP" sz="1400" u="none" kern="100" dirty="0">
                          <a:solidFill>
                            <a:schemeClr val="tx1"/>
                          </a:solidFill>
                          <a:effectLst/>
                        </a:rPr>
                        <a:t>負担金　　　</a:t>
                      </a:r>
                      <a:r>
                        <a:rPr lang="en-US" altLang="ja-JP" sz="1400" u="none" kern="100" dirty="0" smtClean="0">
                          <a:solidFill>
                            <a:schemeClr val="tx1"/>
                          </a:solidFill>
                          <a:effectLst/>
                        </a:rPr>
                        <a:t>       34,355,500</a:t>
                      </a:r>
                      <a:endParaRPr lang="en-US" altLang="ja-JP" sz="1400" u="none" strike="noStrike" kern="100" baseline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6000" marR="36000" marT="108000" marB="36000"/>
                </a:tc>
                <a:extLst>
                  <a:ext uri="{0D108BD9-81ED-4DB2-BD59-A6C34878D82A}">
                    <a16:rowId xmlns:a16="http://schemas.microsoft.com/office/drawing/2014/main" val="3601836529"/>
                  </a:ext>
                </a:extLst>
              </a:tr>
              <a:tr h="350925">
                <a:tc gridSpan="2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</a:rPr>
                        <a:t>合計</a:t>
                      </a:r>
                      <a:endParaRPr lang="ja-JP" sz="1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600" u="none" kern="100" baseline="0" smtClean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r>
                        <a:rPr lang="en-US" sz="1600" u="none" kern="100" baseline="0" smtClean="0">
                          <a:solidFill>
                            <a:schemeClr val="tx1"/>
                          </a:solidFill>
                          <a:effectLst/>
                        </a:rPr>
                        <a:t>,</a:t>
                      </a:r>
                      <a:r>
                        <a:rPr lang="en-US" altLang="ja-JP" sz="1600" u="none" kern="100" baseline="0" smtClean="0">
                          <a:solidFill>
                            <a:schemeClr val="tx1"/>
                          </a:solidFill>
                          <a:effectLst/>
                        </a:rPr>
                        <a:t>711</a:t>
                      </a:r>
                      <a:r>
                        <a:rPr lang="en-US" sz="1600" u="none" kern="100" baseline="0" smtClean="0">
                          <a:solidFill>
                            <a:schemeClr val="tx1"/>
                          </a:solidFill>
                          <a:effectLst/>
                        </a:rPr>
                        <a:t>,000</a:t>
                      </a:r>
                      <a:endParaRPr lang="ja-JP" sz="1600" u="none" kern="100" baseline="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400" u="none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 anchor="ctr"/>
                </a:tc>
                <a:extLst>
                  <a:ext uri="{0D108BD9-81ED-4DB2-BD59-A6C34878D82A}">
                    <a16:rowId xmlns:a16="http://schemas.microsoft.com/office/drawing/2014/main" val="3280914105"/>
                  </a:ext>
                </a:extLst>
              </a:tr>
              <a:tr h="345743">
                <a:tc gridSpan="2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</a:rPr>
                        <a:t>支出の部</a:t>
                      </a:r>
                      <a:endParaRPr lang="ja-JP" sz="1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600" u="none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400" u="none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 anchor="ctr"/>
                </a:tc>
                <a:extLst>
                  <a:ext uri="{0D108BD9-81ED-4DB2-BD59-A6C34878D82A}">
                    <a16:rowId xmlns:a16="http://schemas.microsoft.com/office/drawing/2014/main" val="3810828144"/>
                  </a:ext>
                </a:extLst>
              </a:tr>
              <a:tr h="338935">
                <a:tc rowSpan="2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 </a:t>
                      </a:r>
                      <a:endParaRPr lang="ja-JP" sz="1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600" kern="100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総合調整業務費</a:t>
                      </a:r>
                      <a:endParaRPr lang="ja-JP" sz="1600" kern="100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600" u="none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58,711,000</a:t>
                      </a:r>
                      <a:endParaRPr lang="ja-JP" sz="1600" u="none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400" u="none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推進</a:t>
                      </a:r>
                      <a:r>
                        <a:rPr lang="ja-JP" altLang="en-US" sz="1400" u="none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委員会業務全体に係る各種調整業務等</a:t>
                      </a:r>
                      <a:endParaRPr lang="ja-JP" sz="1400" u="none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/>
                </a:tc>
                <a:extLst>
                  <a:ext uri="{0D108BD9-81ED-4DB2-BD59-A6C34878D82A}">
                    <a16:rowId xmlns:a16="http://schemas.microsoft.com/office/drawing/2014/main" val="1313665229"/>
                  </a:ext>
                </a:extLst>
              </a:tr>
              <a:tr h="33893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sz="1600" kern="100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事務費</a:t>
                      </a:r>
                      <a:r>
                        <a:rPr lang="ja-JP" altLang="en-US" sz="1600" kern="100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等</a:t>
                      </a:r>
                      <a:endParaRPr lang="ja-JP" sz="1600" kern="100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600" u="none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10,000,000</a:t>
                      </a:r>
                      <a:endParaRPr lang="ja-JP" sz="1600" u="none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400" u="none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アドバイザー等謝礼</a:t>
                      </a:r>
                      <a:r>
                        <a:rPr lang="ja-JP" altLang="en-US" sz="1400" u="none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、監事報酬、事務費</a:t>
                      </a:r>
                      <a:r>
                        <a:rPr lang="ja-JP" altLang="en-US" sz="1400" u="none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r>
                        <a:rPr lang="ja-JP" sz="1400" u="none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ほか</a:t>
                      </a:r>
                      <a:endParaRPr lang="ja-JP" sz="1400" u="none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/>
                </a:tc>
                <a:extLst>
                  <a:ext uri="{0D108BD9-81ED-4DB2-BD59-A6C34878D82A}">
                    <a16:rowId xmlns:a16="http://schemas.microsoft.com/office/drawing/2014/main" val="1421651176"/>
                  </a:ext>
                </a:extLst>
              </a:tr>
              <a:tr h="345743">
                <a:tc gridSpan="2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</a:rPr>
                        <a:t>合計</a:t>
                      </a:r>
                      <a:endParaRPr lang="ja-JP" sz="1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600" u="none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68,711,000</a:t>
                      </a:r>
                      <a:endParaRPr lang="ja-JP" sz="1600" u="none" kern="100" baseline="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600" u="none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/>
                </a:tc>
                <a:extLst>
                  <a:ext uri="{0D108BD9-81ED-4DB2-BD59-A6C34878D82A}">
                    <a16:rowId xmlns:a16="http://schemas.microsoft.com/office/drawing/2014/main" val="3923137693"/>
                  </a:ext>
                </a:extLst>
              </a:tr>
            </a:tbl>
          </a:graphicData>
        </a:graphic>
      </p:graphicFrame>
      <p:sp>
        <p:nvSpPr>
          <p:cNvPr id="11" name="タイトル 1"/>
          <p:cNvSpPr txBox="1">
            <a:spLocks/>
          </p:cNvSpPr>
          <p:nvPr/>
        </p:nvSpPr>
        <p:spPr>
          <a:xfrm>
            <a:off x="371891" y="1130632"/>
            <a:ext cx="10515600" cy="5840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400" b="1" dirty="0" smtClean="0"/>
              <a:t>■</a:t>
            </a:r>
            <a:r>
              <a:rPr lang="en-US" altLang="ja-JP" sz="2400" b="1" dirty="0" smtClean="0"/>
              <a:t>2023</a:t>
            </a:r>
            <a:r>
              <a:rPr lang="ja-JP" altLang="en-US" sz="2400" b="1" dirty="0" smtClean="0"/>
              <a:t>年度収支予算</a:t>
            </a:r>
            <a:endParaRPr lang="en-US" altLang="ja-JP" sz="1000" u="heavy" dirty="0" smtClean="0">
              <a:solidFill>
                <a:srgbClr val="FF0000"/>
              </a:solidFill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988924" y="5035296"/>
            <a:ext cx="7369599" cy="7334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altLang="ja-JP" sz="16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※</a:t>
            </a:r>
            <a:r>
              <a:rPr lang="ja-JP" altLang="en-US" sz="16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本収支予算は、大阪府・大阪市の令和</a:t>
            </a:r>
            <a:r>
              <a:rPr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５</a:t>
            </a:r>
            <a:r>
              <a:rPr lang="ja-JP" altLang="en-US" sz="16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年度予算の成立が前提となります。</a:t>
            </a:r>
            <a:endParaRPr lang="en-US" altLang="ja-JP" sz="900" u="heavy" dirty="0" smtClean="0">
              <a:solidFill>
                <a:srgbClr val="FF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246399" y="93115"/>
            <a:ext cx="10515600" cy="5941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600" b="1" smtClean="0"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報告事項４</a:t>
            </a:r>
            <a:r>
              <a:rPr lang="ja-JP" altLang="en-US" sz="2600" b="1" dirty="0" smtClean="0"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　</a:t>
            </a:r>
            <a:r>
              <a:rPr lang="en-US" altLang="ja-JP" sz="2600" b="1" dirty="0" smtClean="0"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2023</a:t>
            </a:r>
            <a:r>
              <a:rPr lang="ja-JP" altLang="en-US" sz="2600" b="1" dirty="0" smtClean="0"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年度収支予算案</a:t>
            </a:r>
            <a:endParaRPr lang="en-US" altLang="ja-JP" sz="2600" u="heavy" dirty="0" smtClean="0">
              <a:solidFill>
                <a:srgbClr val="FF0000"/>
              </a:solidFill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745431" y="169884"/>
            <a:ext cx="1080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dirty="0" smtClean="0"/>
              <a:t>資料４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37158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</Words>
  <Application>Microsoft Office PowerPoint</Application>
  <PresentationFormat>ワイド画面</PresentationFormat>
  <Paragraphs>32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游ゴシック</vt:lpstr>
      <vt:lpstr>游ゴシック Light</vt:lpstr>
      <vt:lpstr>游明朝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modified xsi:type="dcterms:W3CDTF">2023-01-26T08:06:03Z</dcterms:modified>
</cp:coreProperties>
</file>