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3"/>
  </p:notesMasterIdLst>
  <p:handoutMasterIdLst>
    <p:handoutMasterId r:id="rId14"/>
  </p:handoutMasterIdLst>
  <p:sldIdLst>
    <p:sldId id="340" r:id="rId2"/>
    <p:sldId id="362" r:id="rId3"/>
    <p:sldId id="355" r:id="rId4"/>
    <p:sldId id="367" r:id="rId5"/>
    <p:sldId id="368" r:id="rId6"/>
    <p:sldId id="364" r:id="rId7"/>
    <p:sldId id="365" r:id="rId8"/>
    <p:sldId id="356" r:id="rId9"/>
    <p:sldId id="358" r:id="rId10"/>
    <p:sldId id="359" r:id="rId11"/>
    <p:sldId id="360" r:id="rId1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玉川　弘子" initials="玉川　弘子" lastIdx="4" clrIdx="0">
    <p:extLst>
      <p:ext uri="{19B8F6BF-5375-455C-9EA6-DF929625EA0E}">
        <p15:presenceInfo xmlns:p15="http://schemas.microsoft.com/office/powerpoint/2012/main" userId="S-1-5-21-72184210-1489834676-11539462-1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6600"/>
    <a:srgbClr val="FF191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4" d="100"/>
          <a:sy n="74" d="100"/>
        </p:scale>
        <p:origin x="1152" y="72"/>
      </p:cViewPr>
      <p:guideLst/>
    </p:cSldViewPr>
  </p:slideViewPr>
  <p:notesTextViewPr>
    <p:cViewPr>
      <p:scale>
        <a:sx n="1" d="1"/>
        <a:sy n="1" d="1"/>
      </p:scale>
      <p:origin x="0" y="0"/>
    </p:cViewPr>
  </p:notesTextViewPr>
  <p:notesViewPr>
    <p:cSldViewPr snapToGrid="0">
      <p:cViewPr varScale="1">
        <p:scale>
          <a:sx n="64" d="100"/>
          <a:sy n="6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949576" cy="498474"/>
          </a:xfrm>
          <a:prstGeom prst="rect">
            <a:avLst/>
          </a:prstGeom>
        </p:spPr>
        <p:txBody>
          <a:bodyPr vert="horz" lIns="91386" tIns="45691" rIns="91386" bIns="456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6"/>
            <a:ext cx="2949576" cy="498474"/>
          </a:xfrm>
          <a:prstGeom prst="rect">
            <a:avLst/>
          </a:prstGeom>
        </p:spPr>
        <p:txBody>
          <a:bodyPr vert="horz" lIns="91386" tIns="45691" rIns="91386" bIns="45691" rtlCol="0"/>
          <a:lstStyle>
            <a:lvl1pPr algn="r">
              <a:defRPr sz="1200"/>
            </a:lvl1pPr>
          </a:lstStyle>
          <a:p>
            <a:fld id="{C519C512-7E82-41DA-A424-4C7EDA22F628}" type="datetimeFigureOut">
              <a:rPr kumimoji="1" lang="ja-JP" altLang="en-US" smtClean="0"/>
              <a:t>2021/9/28</a:t>
            </a:fld>
            <a:endParaRPr kumimoji="1" lang="ja-JP" altLang="en-US"/>
          </a:p>
        </p:txBody>
      </p:sp>
      <p:sp>
        <p:nvSpPr>
          <p:cNvPr id="4" name="フッター プレースホルダー 3"/>
          <p:cNvSpPr>
            <a:spLocks noGrp="1"/>
          </p:cNvSpPr>
          <p:nvPr>
            <p:ph type="ftr" sz="quarter" idx="2"/>
          </p:nvPr>
        </p:nvSpPr>
        <p:spPr>
          <a:xfrm>
            <a:off x="6" y="9440870"/>
            <a:ext cx="2949576" cy="498474"/>
          </a:xfrm>
          <a:prstGeom prst="rect">
            <a:avLst/>
          </a:prstGeom>
        </p:spPr>
        <p:txBody>
          <a:bodyPr vert="horz" lIns="91386" tIns="45691" rIns="91386" bIns="456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70"/>
            <a:ext cx="2949576" cy="498474"/>
          </a:xfrm>
          <a:prstGeom prst="rect">
            <a:avLst/>
          </a:prstGeom>
        </p:spPr>
        <p:txBody>
          <a:bodyPr vert="horz" lIns="91386" tIns="45691" rIns="91386" bIns="45691" rtlCol="0" anchor="b"/>
          <a:lstStyle>
            <a:lvl1pPr algn="r">
              <a:defRPr sz="1200"/>
            </a:lvl1pPr>
          </a:lstStyle>
          <a:p>
            <a:fld id="{567679BC-FAED-40E8-989F-47E9BC232E90}" type="slidenum">
              <a:rPr kumimoji="1" lang="ja-JP" altLang="en-US" smtClean="0"/>
              <a:t>‹#›</a:t>
            </a:fld>
            <a:endParaRPr kumimoji="1" lang="ja-JP" altLang="en-US"/>
          </a:p>
        </p:txBody>
      </p:sp>
    </p:spTree>
    <p:extLst>
      <p:ext uri="{BB962C8B-B14F-4D97-AF65-F5344CB8AC3E}">
        <p14:creationId xmlns:p14="http://schemas.microsoft.com/office/powerpoint/2010/main" val="29634164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7"/>
            <a:ext cx="2949788" cy="498693"/>
          </a:xfrm>
          <a:prstGeom prst="rect">
            <a:avLst/>
          </a:prstGeom>
        </p:spPr>
        <p:txBody>
          <a:bodyPr vert="horz" lIns="91386" tIns="45691" rIns="91386"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7"/>
            <a:ext cx="2949788" cy="498693"/>
          </a:xfrm>
          <a:prstGeom prst="rect">
            <a:avLst/>
          </a:prstGeom>
        </p:spPr>
        <p:txBody>
          <a:bodyPr vert="horz" lIns="91386" tIns="45691" rIns="91386" bIns="45691" rtlCol="0"/>
          <a:lstStyle>
            <a:lvl1pPr algn="r">
              <a:defRPr sz="1200"/>
            </a:lvl1pPr>
          </a:lstStyle>
          <a:p>
            <a:fld id="{C32E65EF-92BD-4220-8E5A-0DE37E1437C3}" type="datetimeFigureOut">
              <a:rPr kumimoji="1" lang="ja-JP" altLang="en-US" smtClean="0"/>
              <a:t>2021/9/28</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386" tIns="45691" rIns="91386" bIns="4569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386" tIns="45691" rIns="91386" bIns="456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7"/>
            <a:ext cx="2949788" cy="498692"/>
          </a:xfrm>
          <a:prstGeom prst="rect">
            <a:avLst/>
          </a:prstGeom>
        </p:spPr>
        <p:txBody>
          <a:bodyPr vert="horz" lIns="91386" tIns="45691" rIns="91386" bIns="456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8" cy="498692"/>
          </a:xfrm>
          <a:prstGeom prst="rect">
            <a:avLst/>
          </a:prstGeom>
        </p:spPr>
        <p:txBody>
          <a:bodyPr vert="horz" lIns="91386" tIns="45691" rIns="91386" bIns="45691" rtlCol="0" anchor="b"/>
          <a:lstStyle>
            <a:lvl1pPr algn="r">
              <a:defRPr sz="1200"/>
            </a:lvl1pPr>
          </a:lstStyle>
          <a:p>
            <a:fld id="{ED46AC97-A672-49CE-B184-0580529B73ED}" type="slidenum">
              <a:rPr kumimoji="1" lang="ja-JP" altLang="en-US" smtClean="0"/>
              <a:t>‹#›</a:t>
            </a:fld>
            <a:endParaRPr kumimoji="1" lang="ja-JP" altLang="en-US"/>
          </a:p>
        </p:txBody>
      </p:sp>
    </p:spTree>
    <p:extLst>
      <p:ext uri="{BB962C8B-B14F-4D97-AF65-F5344CB8AC3E}">
        <p14:creationId xmlns:p14="http://schemas.microsoft.com/office/powerpoint/2010/main" val="3644258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a:spLocks noGrp="1" noRot="1" noChangeAspect="1"/>
          </p:cNvSpPr>
          <p:nvPr>
            <p:ph type="sldImg" idx="2"/>
          </p:nvPr>
        </p:nvSpPr>
        <p:spPr>
          <a:xfrm>
            <a:off x="954088" y="687388"/>
            <a:ext cx="4949825" cy="3427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7:notes"/>
          <p:cNvSpPr txBox="1">
            <a:spLocks noGrp="1"/>
          </p:cNvSpPr>
          <p:nvPr>
            <p:ph type="body" idx="1"/>
          </p:nvPr>
        </p:nvSpPr>
        <p:spPr>
          <a:xfrm>
            <a:off x="685802" y="4343399"/>
            <a:ext cx="5486400" cy="4114800"/>
          </a:xfrm>
          <a:prstGeom prst="rect">
            <a:avLst/>
          </a:prstGeom>
          <a:noFill/>
          <a:ln>
            <a:noFill/>
          </a:ln>
        </p:spPr>
        <p:txBody>
          <a:bodyPr spcFirstLastPara="1" wrap="square" lIns="91403" tIns="91403" rIns="91403" bIns="91403" anchor="t" anchorCtr="0">
            <a:noAutofit/>
          </a:bodyPr>
          <a:lstStyle/>
          <a:p>
            <a:pPr>
              <a:buSzPts val="1100"/>
            </a:pPr>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4</a:t>
            </a:fld>
            <a:endParaRPr kumimoji="1" lang="ja-JP" altLang="en-US"/>
          </a:p>
        </p:txBody>
      </p:sp>
    </p:spTree>
    <p:extLst>
      <p:ext uri="{BB962C8B-B14F-4D97-AF65-F5344CB8AC3E}">
        <p14:creationId xmlns:p14="http://schemas.microsoft.com/office/powerpoint/2010/main" val="202283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a:spLocks noGrp="1" noRot="1" noChangeAspect="1"/>
          </p:cNvSpPr>
          <p:nvPr>
            <p:ph type="sldImg" idx="2"/>
          </p:nvPr>
        </p:nvSpPr>
        <p:spPr>
          <a:xfrm>
            <a:off x="954088" y="687388"/>
            <a:ext cx="4949825" cy="3427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7:notes"/>
          <p:cNvSpPr txBox="1">
            <a:spLocks noGrp="1"/>
          </p:cNvSpPr>
          <p:nvPr>
            <p:ph type="body" idx="1"/>
          </p:nvPr>
        </p:nvSpPr>
        <p:spPr>
          <a:xfrm>
            <a:off x="685802" y="4343399"/>
            <a:ext cx="5486400" cy="4114800"/>
          </a:xfrm>
          <a:prstGeom prst="rect">
            <a:avLst/>
          </a:prstGeom>
          <a:noFill/>
          <a:ln>
            <a:noFill/>
          </a:ln>
        </p:spPr>
        <p:txBody>
          <a:bodyPr spcFirstLastPara="1" wrap="square" lIns="91403" tIns="91403" rIns="91403" bIns="91403" anchor="t" anchorCtr="0">
            <a:noAutofit/>
          </a:bodyPr>
          <a:lstStyle/>
          <a:p>
            <a:pPr>
              <a:buSzPts val="1100"/>
            </a:pPr>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5</a:t>
            </a:fld>
            <a:endParaRPr kumimoji="1" lang="ja-JP" altLang="en-US"/>
          </a:p>
        </p:txBody>
      </p:sp>
    </p:spTree>
    <p:extLst>
      <p:ext uri="{BB962C8B-B14F-4D97-AF65-F5344CB8AC3E}">
        <p14:creationId xmlns:p14="http://schemas.microsoft.com/office/powerpoint/2010/main" val="171635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638d91dcd_2_150:notes"/>
          <p:cNvSpPr>
            <a:spLocks noGrp="1" noRot="1" noChangeAspect="1"/>
          </p:cNvSpPr>
          <p:nvPr>
            <p:ph type="sldImg" idx="2"/>
          </p:nvPr>
        </p:nvSpPr>
        <p:spPr>
          <a:xfrm>
            <a:off x="954088" y="685800"/>
            <a:ext cx="4949825" cy="3427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638d91dcd_2_150:notes"/>
          <p:cNvSpPr txBox="1">
            <a:spLocks noGrp="1"/>
          </p:cNvSpPr>
          <p:nvPr>
            <p:ph type="body" idx="1"/>
          </p:nvPr>
        </p:nvSpPr>
        <p:spPr>
          <a:xfrm>
            <a:off x="685800" y="4343402"/>
            <a:ext cx="5486401" cy="4114799"/>
          </a:xfrm>
          <a:prstGeom prst="rect">
            <a:avLst/>
          </a:prstGeom>
          <a:noFill/>
          <a:ln>
            <a:noFill/>
          </a:ln>
        </p:spPr>
        <p:txBody>
          <a:bodyPr spcFirstLastPara="1" wrap="square" lIns="91417" tIns="91417" rIns="91417" bIns="91417"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6</a:t>
            </a:fld>
            <a:endParaRPr kumimoji="1" lang="ja-JP" altLang="en-US"/>
          </a:p>
        </p:txBody>
      </p:sp>
    </p:spTree>
    <p:extLst>
      <p:ext uri="{BB962C8B-B14F-4D97-AF65-F5344CB8AC3E}">
        <p14:creationId xmlns:p14="http://schemas.microsoft.com/office/powerpoint/2010/main" val="356623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638d91dcd_2_150:notes"/>
          <p:cNvSpPr>
            <a:spLocks noGrp="1" noRot="1" noChangeAspect="1"/>
          </p:cNvSpPr>
          <p:nvPr>
            <p:ph type="sldImg" idx="2"/>
          </p:nvPr>
        </p:nvSpPr>
        <p:spPr>
          <a:xfrm>
            <a:off x="954088" y="685800"/>
            <a:ext cx="4949825" cy="3427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638d91dcd_2_150:notes"/>
          <p:cNvSpPr txBox="1">
            <a:spLocks noGrp="1"/>
          </p:cNvSpPr>
          <p:nvPr>
            <p:ph type="body" idx="1"/>
          </p:nvPr>
        </p:nvSpPr>
        <p:spPr>
          <a:xfrm>
            <a:off x="685800" y="4343402"/>
            <a:ext cx="5486401" cy="4114799"/>
          </a:xfrm>
          <a:prstGeom prst="rect">
            <a:avLst/>
          </a:prstGeom>
          <a:noFill/>
          <a:ln>
            <a:noFill/>
          </a:ln>
        </p:spPr>
        <p:txBody>
          <a:bodyPr spcFirstLastPara="1" wrap="square" lIns="91417" tIns="91417" rIns="91417" bIns="91417"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7</a:t>
            </a:fld>
            <a:endParaRPr kumimoji="1" lang="ja-JP" altLang="en-US"/>
          </a:p>
        </p:txBody>
      </p:sp>
    </p:spTree>
    <p:extLst>
      <p:ext uri="{BB962C8B-B14F-4D97-AF65-F5344CB8AC3E}">
        <p14:creationId xmlns:p14="http://schemas.microsoft.com/office/powerpoint/2010/main" val="21637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6DCCE9C-8C5F-43CD-9F52-CBE4C52527F5}" type="datetime1">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13912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E4B60-9305-49F9-8497-F56D48B2994E}" type="datetime1">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3603701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B075E70-3792-4B03-A2CB-9138AE84019A}" type="datetime1">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97936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23052" y="1849438"/>
            <a:ext cx="184731" cy="461665"/>
          </a:xfrm>
          <a:prstGeom prst="rect">
            <a:avLst/>
          </a:prstGeom>
          <a:noFill/>
          <a:ln w="9525">
            <a:noFill/>
            <a:miter lim="800000"/>
            <a:headEnd/>
            <a:tailEnd/>
          </a:ln>
          <a:effectLst/>
        </p:spPr>
        <p:txBody>
          <a:bodyPr wrap="none">
            <a:spAutoFit/>
          </a:bodyPr>
          <a:lstStyle/>
          <a:p>
            <a:pPr>
              <a:defRPr/>
            </a:pPr>
            <a:endParaRPr lang="ja-JP" altLang="ja-JP" sz="2400" dirty="0">
              <a:latin typeface="Tahoma" pitchFamily="34" charset="0"/>
              <a:ea typeface="ＭＳ Ｐゴシック" pitchFamily="50" charset="-128"/>
            </a:endParaRPr>
          </a:p>
        </p:txBody>
      </p:sp>
      <p:sp>
        <p:nvSpPr>
          <p:cNvPr id="3" name="Text Box 4"/>
          <p:cNvSpPr txBox="1">
            <a:spLocks noChangeArrowheads="1"/>
          </p:cNvSpPr>
          <p:nvPr userDrawn="1"/>
        </p:nvSpPr>
        <p:spPr bwMode="auto">
          <a:xfrm>
            <a:off x="8031428" y="6240463"/>
            <a:ext cx="1874573" cy="228600"/>
          </a:xfrm>
          <a:prstGeom prst="rect">
            <a:avLst/>
          </a:prstGeom>
          <a:noFill/>
          <a:ln w="38100">
            <a:noFill/>
            <a:miter lim="800000"/>
            <a:headEnd/>
            <a:tailEnd/>
          </a:ln>
          <a:effectLst/>
        </p:spPr>
        <p:txBody>
          <a:bodyPr>
            <a:spAutoFit/>
          </a:bodyPr>
          <a:lstStyle/>
          <a:p>
            <a:pPr algn="ctr">
              <a:spcBef>
                <a:spcPct val="50000"/>
              </a:spcBef>
              <a:defRPr/>
            </a:pPr>
            <a:endParaRPr lang="ja-JP" altLang="ja-JP" sz="900" dirty="0">
              <a:latin typeface="Times New Roman" pitchFamily="18" charset="0"/>
              <a:ea typeface="ＭＳ Ｐゴシック" pitchFamily="50" charset="-128"/>
            </a:endParaRPr>
          </a:p>
        </p:txBody>
      </p:sp>
      <p:sp>
        <p:nvSpPr>
          <p:cNvPr id="4" name="Rectangle 3"/>
          <p:cNvSpPr>
            <a:spLocks noGrp="1" noChangeArrowheads="1"/>
          </p:cNvSpPr>
          <p:nvPr>
            <p:ph type="sldNum" sz="quarter" idx="10"/>
          </p:nvPr>
        </p:nvSpPr>
        <p:spPr>
          <a:xfrm>
            <a:off x="7842250" y="6572250"/>
            <a:ext cx="2063750" cy="204788"/>
          </a:xfrm>
        </p:spPr>
        <p:txBody>
          <a:bodyPr/>
          <a:lstStyle>
            <a:lvl1pPr>
              <a:defRPr/>
            </a:lvl1pPr>
          </a:lstStyle>
          <a:p>
            <a:pPr>
              <a:defRPr/>
            </a:pPr>
            <a:fld id="{206E8FFD-CCD0-46C1-AA85-5C8F14ECE4CB}" type="slidenum">
              <a:rPr lang="en-US" altLang="ja-JP"/>
              <a:pPr>
                <a:defRPr/>
              </a:pPr>
              <a:t>‹#›</a:t>
            </a:fld>
            <a:endParaRPr lang="en-US" altLang="ja-JP" dirty="0"/>
          </a:p>
        </p:txBody>
      </p:sp>
    </p:spTree>
    <p:extLst>
      <p:ext uri="{BB962C8B-B14F-4D97-AF65-F5344CB8AC3E}">
        <p14:creationId xmlns:p14="http://schemas.microsoft.com/office/powerpoint/2010/main" val="95170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337675" y="593367"/>
            <a:ext cx="923065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9"/>
          <p:cNvSpPr txBox="1">
            <a:spLocks noGrp="1"/>
          </p:cNvSpPr>
          <p:nvPr>
            <p:ph type="body" idx="1"/>
          </p:nvPr>
        </p:nvSpPr>
        <p:spPr>
          <a:xfrm>
            <a:off x="337675" y="1536633"/>
            <a:ext cx="923065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9"/>
          <p:cNvSpPr txBox="1">
            <a:spLocks noGrp="1"/>
          </p:cNvSpPr>
          <p:nvPr>
            <p:ph type="sldNum" idx="12"/>
          </p:nvPr>
        </p:nvSpPr>
        <p:spPr>
          <a:xfrm>
            <a:off x="9178496" y="6217622"/>
            <a:ext cx="594425"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578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3DB1F3-84DE-4209-9AE2-9800AD7E6831}" type="datetime1">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617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A508A1-6972-4581-98E3-3EA272586DB9}" type="datetime1">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06485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72410A-E88C-433A-8C9F-ED2AAE077347}" type="datetime1">
              <a:rPr kumimoji="1" lang="ja-JP" altLang="en-US" smtClean="0"/>
              <a:t>2021/9/28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226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6665" y="2507551"/>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7551"/>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132E96F-176C-43C7-B57E-5908C71F721C}" type="datetime1">
              <a:rPr kumimoji="1" lang="ja-JP" altLang="en-US" smtClean="0"/>
              <a:t>2021/9/28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68839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A15886-C9B0-4FFD-867E-A51ADB704F7A}" type="datetime1">
              <a:rPr kumimoji="1" lang="ja-JP" altLang="en-US" smtClean="0"/>
              <a:t>2021/9/28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9245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75AF9-F5A2-48E1-87CA-41D842E64BFE}" type="datetime1">
              <a:rPr kumimoji="1" lang="ja-JP" altLang="en-US" smtClean="0"/>
              <a:t>2021/9/28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59DAFC-3B55-4D08-A08B-5E1252F58D58}" type="slidenum">
              <a:rPr kumimoji="1" lang="ja-JP" altLang="en-US" smtClean="0"/>
              <a:pPr/>
              <a:t>‹#›</a:t>
            </a:fld>
            <a:endParaRPr kumimoji="1" lang="ja-JP" altLang="en-US" dirty="0"/>
          </a:p>
        </p:txBody>
      </p:sp>
    </p:spTree>
    <p:extLst>
      <p:ext uri="{BB962C8B-B14F-4D97-AF65-F5344CB8AC3E}">
        <p14:creationId xmlns:p14="http://schemas.microsoft.com/office/powerpoint/2010/main" val="370209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0E4B60-9305-49F9-8497-F56D48B2994E}" type="datetime1">
              <a:rPr kumimoji="1" lang="ja-JP" altLang="en-US" smtClean="0"/>
              <a:t>2021/9/28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7382044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C01A04-E5A8-47C6-9808-35747CA7A610}" type="datetime1">
              <a:rPr kumimoji="1" lang="ja-JP" altLang="en-US" smtClean="0"/>
              <a:t>2021/9/28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2373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2C0E4B60-9305-49F9-8497-F56D48B2994E}" type="datetime1">
              <a:rPr kumimoji="1" lang="ja-JP" altLang="en-US" smtClean="0"/>
              <a:t>2021/9/28</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1334671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a:xfrm>
            <a:off x="7768108" y="6572250"/>
            <a:ext cx="2063750" cy="204788"/>
          </a:xfrm>
        </p:spPr>
        <p:txBody>
          <a:bodyPr/>
          <a:lstStyle/>
          <a:p>
            <a:pPr>
              <a:defRPr/>
            </a:pPr>
            <a:fld id="{C1B70CDB-7E4C-474A-A5A0-3BCB74169A46}" type="slidenum">
              <a:rPr lang="en-US" altLang="ja-JP" sz="1200" smtClean="0">
                <a:latin typeface="游ゴシック" panose="020B0400000000000000" pitchFamily="50" charset="-128"/>
                <a:ea typeface="游ゴシック" panose="020B0400000000000000" pitchFamily="50" charset="-128"/>
              </a:rPr>
              <a:pPr>
                <a:defRPr/>
              </a:pPr>
              <a:t>1</a:t>
            </a:fld>
            <a:endParaRPr lang="en-US" altLang="ja-JP" sz="1200"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idx="4294967295"/>
          </p:nvPr>
        </p:nvSpPr>
        <p:spPr>
          <a:xfrm>
            <a:off x="1004554" y="2194456"/>
            <a:ext cx="8384146" cy="1349916"/>
          </a:xfrm>
        </p:spPr>
        <p:txBody>
          <a:bodyPr anchor="ctr">
            <a:normAutofit fontScale="90000"/>
          </a:bodyPr>
          <a:lstStyle/>
          <a:p>
            <a:pPr algn="ctr">
              <a:lnSpc>
                <a:spcPct val="150000"/>
              </a:lnSpc>
            </a:pPr>
            <a:r>
              <a:rPr lang="en-US" altLang="ja-JP" sz="3200" b="1" dirty="0">
                <a:latin typeface="Meiryo UI" panose="020B0604030504040204" pitchFamily="50" charset="-128"/>
                <a:ea typeface="Meiryo UI" panose="020B0604030504040204" pitchFamily="50" charset="-128"/>
              </a:rPr>
              <a:t>2025</a:t>
            </a:r>
            <a:r>
              <a:rPr lang="ja-JP" altLang="en-US" sz="3200" b="1" dirty="0">
                <a:latin typeface="Meiryo UI" panose="020B0604030504040204" pitchFamily="50" charset="-128"/>
                <a:ea typeface="Meiryo UI" panose="020B0604030504040204" pitchFamily="50" charset="-128"/>
              </a:rPr>
              <a:t>年日本国際博覧会</a:t>
            </a:r>
            <a:br>
              <a:rPr lang="ja-JP" altLang="en-US"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大阪パビリオン出展基本計画案（</a:t>
            </a:r>
            <a:r>
              <a:rPr lang="en-US" altLang="ja-JP" sz="3200" b="1" dirty="0">
                <a:latin typeface="Meiryo UI" panose="020B0604030504040204" pitchFamily="50" charset="-128"/>
                <a:ea typeface="Meiryo UI" panose="020B0604030504040204" pitchFamily="50" charset="-128"/>
              </a:rPr>
              <a:t>Ver.1</a:t>
            </a:r>
            <a:r>
              <a:rPr lang="ja-JP" altLang="en-US" sz="3200" b="1" dirty="0">
                <a:latin typeface="Meiryo UI" panose="020B0604030504040204" pitchFamily="50" charset="-128"/>
                <a:ea typeface="Meiryo UI" panose="020B0604030504040204" pitchFamily="50" charset="-128"/>
              </a:rPr>
              <a:t>）のポイント</a:t>
            </a:r>
          </a:p>
        </p:txBody>
      </p:sp>
      <p:sp>
        <p:nvSpPr>
          <p:cNvPr id="7" name="正方形/長方形 6"/>
          <p:cNvSpPr/>
          <p:nvPr/>
        </p:nvSpPr>
        <p:spPr>
          <a:xfrm>
            <a:off x="2279557" y="5196598"/>
            <a:ext cx="5306102" cy="369332"/>
          </a:xfrm>
          <a:prstGeom prst="rect">
            <a:avLst/>
          </a:prstGeom>
        </p:spPr>
        <p:txBody>
          <a:bodyPr wrap="square">
            <a:spAutoFit/>
          </a:bodyPr>
          <a:lstStyle/>
          <a:p>
            <a:pPr algn="ctr"/>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年日本国際博覧会大阪パビリオン推進委員会</a:t>
            </a:r>
            <a:endParaRPr lang="en-US" altLang="ja-JP" dirty="0">
              <a:latin typeface="Meiryo UI" panose="020B0604030504040204" pitchFamily="50" charset="-128"/>
              <a:ea typeface="Meiryo UI" panose="020B0604030504040204" pitchFamily="50" charset="-128"/>
            </a:endParaRPr>
          </a:p>
        </p:txBody>
      </p:sp>
      <p:sp>
        <p:nvSpPr>
          <p:cNvPr id="8" name="正方形/長方形 7"/>
          <p:cNvSpPr/>
          <p:nvPr/>
        </p:nvSpPr>
        <p:spPr>
          <a:xfrm>
            <a:off x="7288890" y="960472"/>
            <a:ext cx="2099810" cy="369332"/>
          </a:xfrm>
          <a:prstGeom prst="rect">
            <a:avLst/>
          </a:prstGeom>
        </p:spPr>
        <p:txBody>
          <a:bodyPr wrap="square">
            <a:spAutoFit/>
          </a:bodyPr>
          <a:lstStyle/>
          <a:p>
            <a:r>
              <a:rPr kumimoji="1" lang="ja-JP" altLang="en-US" dirty="0">
                <a:latin typeface="Meiryo UI" panose="020B0604030504040204" pitchFamily="50" charset="-128"/>
                <a:ea typeface="Meiryo UI" panose="020B0604030504040204" pitchFamily="50" charset="-128"/>
              </a:rPr>
              <a:t>令和３年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30</a:t>
            </a:r>
            <a:r>
              <a:rPr kumimoji="1" lang="ja-JP" altLang="en-US" dirty="0">
                <a:latin typeface="Meiryo UI" panose="020B0604030504040204" pitchFamily="50" charset="-128"/>
                <a:ea typeface="Meiryo UI" panose="020B0604030504040204" pitchFamily="50" charset="-128"/>
              </a:rPr>
              <a:t>日</a:t>
            </a:r>
            <a:endParaRPr lang="en-US" altLang="ja-JP" dirty="0">
              <a:latin typeface="Meiryo UI" panose="020B0604030504040204" pitchFamily="50" charset="-128"/>
              <a:ea typeface="Meiryo UI" panose="020B0604030504040204" pitchFamily="50" charset="-128"/>
            </a:endParaRPr>
          </a:p>
        </p:txBody>
      </p:sp>
      <p:sp>
        <p:nvSpPr>
          <p:cNvPr id="6" name="テキスト ボックス 19"/>
          <p:cNvSpPr txBox="1"/>
          <p:nvPr/>
        </p:nvSpPr>
        <p:spPr>
          <a:xfrm>
            <a:off x="8338795" y="270456"/>
            <a:ext cx="1165813" cy="48132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ja-JP" sz="1400" dirty="0" smtClean="0">
                <a:effectLst/>
                <a:latin typeface="Arial" panose="020B0604020202020204" pitchFamily="34" charset="0"/>
                <a:ea typeface="BIZ UDPゴシック" panose="020B0400000000000000" pitchFamily="50" charset="-128"/>
              </a:rPr>
              <a:t>資料</a:t>
            </a:r>
            <a:r>
              <a:rPr lang="ja-JP" altLang="en-US" sz="1400" dirty="0" smtClean="0">
                <a:effectLst/>
                <a:latin typeface="Arial" panose="020B0604020202020204" pitchFamily="34" charset="0"/>
                <a:ea typeface="BIZ UDPゴシック" panose="020B0400000000000000" pitchFamily="50" charset="-128"/>
              </a:rPr>
              <a:t>４</a:t>
            </a:r>
            <a:endParaRPr lang="ja-JP" sz="1100" dirty="0">
              <a:effectLst/>
              <a:latin typeface="Arial" panose="020B0604020202020204" pitchFamily="34" charset="0"/>
              <a:ea typeface="ＭＳ 明朝" panose="02020609040205080304" pitchFamily="17" charset="-128"/>
            </a:endParaRPr>
          </a:p>
        </p:txBody>
      </p:sp>
    </p:spTree>
    <p:extLst>
      <p:ext uri="{BB962C8B-B14F-4D97-AF65-F5344CB8AC3E}">
        <p14:creationId xmlns:p14="http://schemas.microsoft.com/office/powerpoint/2010/main" val="369784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財務計画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01420" y="6407872"/>
            <a:ext cx="2228850" cy="365125"/>
          </a:xfrm>
        </p:spPr>
        <p:txBody>
          <a:bodyPr/>
          <a:lstStyle/>
          <a:p>
            <a:fld id="{4F59DAFC-3B55-4D08-A08B-5E1252F58D58}" type="slidenum">
              <a:rPr kumimoji="1" lang="ja-JP" altLang="en-US" sz="1200" smtClean="0"/>
              <a:t>10</a:t>
            </a:fld>
            <a:endParaRPr kumimoji="1" lang="ja-JP" altLang="en-US" sz="1200" dirty="0"/>
          </a:p>
        </p:txBody>
      </p:sp>
      <p:sp>
        <p:nvSpPr>
          <p:cNvPr id="31" name="正方形/長方形 30"/>
          <p:cNvSpPr/>
          <p:nvPr/>
        </p:nvSpPr>
        <p:spPr>
          <a:xfrm>
            <a:off x="448669" y="626383"/>
            <a:ext cx="9184728" cy="352512"/>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公費負担、企業・団体・個人から協賛・寄付を募り、公民一体となった大阪パビリオン出展を実現する</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46520" y="1004710"/>
            <a:ext cx="9583750" cy="4119076"/>
          </a:xfrm>
          <a:prstGeom prst="rect">
            <a:avLst/>
          </a:prstGeom>
          <a:noFill/>
        </p:spPr>
        <p:txBody>
          <a:bodyPr wrap="square" rtlCol="0">
            <a:spAutoFit/>
          </a:bodyPr>
          <a:lstStyle/>
          <a:p>
            <a:pPr>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）財務基本方針</a:t>
            </a:r>
          </a:p>
          <a:p>
            <a:pPr>
              <a:lnSpc>
                <a:spcPts val="2200"/>
              </a:lnSpc>
            </a:pPr>
            <a:r>
              <a:rPr kumimoji="1" lang="ja-JP" altLang="en-US" sz="1600" dirty="0">
                <a:latin typeface="Meiryo UI" panose="020B0604030504040204" pitchFamily="50" charset="-128"/>
                <a:ea typeface="Meiryo UI" panose="020B0604030504040204" pitchFamily="50" charset="-128"/>
              </a:rPr>
              <a:t>　　・大阪パビリオンに必要な資金は、大きく分類すると建築関連費用、運営関連費用、展示関連費用</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公費負担、協賛、寄付のそれぞれが充当されるべき費用を整理し財務計画を立案</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・公費負担は、過去の万博などでの自治体パビリオンでの負担額を参考に、適切なバランスをもとに検討（公費負</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担額は民間負担額を限度とする）　</a:t>
            </a:r>
            <a:endParaRPr kumimoji="1" lang="en-US" altLang="ja-JP" sz="1600" dirty="0">
              <a:latin typeface="Meiryo UI" panose="020B0604030504040204" pitchFamily="50" charset="-128"/>
              <a:ea typeface="Meiryo UI" panose="020B0604030504040204" pitchFamily="50" charset="-128"/>
            </a:endParaRPr>
          </a:p>
          <a:p>
            <a:pPr>
              <a:lnSpc>
                <a:spcPts val="1400"/>
              </a:lnSpc>
            </a:pP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zh-TW" altLang="en-US" sz="1600" dirty="0">
                <a:latin typeface="Meiryo UI" panose="020B0604030504040204" pitchFamily="50" charset="-128"/>
                <a:ea typeface="Meiryo UI" panose="020B0604030504040204" pitchFamily="50" charset="-128"/>
              </a:rPr>
              <a:t>（</a:t>
            </a:r>
            <a:r>
              <a:rPr kumimoji="1" lang="en-US" altLang="zh-TW" sz="1600" dirty="0">
                <a:latin typeface="Meiryo UI" panose="020B0604030504040204" pitchFamily="50" charset="-128"/>
                <a:ea typeface="Meiryo UI" panose="020B0604030504040204" pitchFamily="50" charset="-128"/>
              </a:rPr>
              <a:t>2</a:t>
            </a:r>
            <a:r>
              <a:rPr kumimoji="1" lang="zh-TW" altLang="en-US" sz="1600" dirty="0">
                <a:latin typeface="Meiryo UI" panose="020B0604030504040204" pitchFamily="50" charset="-128"/>
                <a:ea typeface="Meiryo UI" panose="020B0604030504040204" pitchFamily="50" charset="-128"/>
              </a:rPr>
              <a:t>）資金確保計画</a:t>
            </a:r>
            <a:endParaRPr kumimoji="1" lang="en-US" altLang="zh-TW"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・民間資金については、協賛・寄付が中心となり、大きな部分を協賛が担うことを想定。現金に加え、現物なども含</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err="1">
                <a:latin typeface="Meiryo UI" panose="020B0604030504040204" pitchFamily="50" charset="-128"/>
                <a:ea typeface="Meiryo UI" panose="020B0604030504040204" pitchFamily="50" charset="-128"/>
              </a:rPr>
              <a:t>め</a:t>
            </a:r>
            <a:r>
              <a:rPr kumimoji="1" lang="ja-JP" altLang="en-US" sz="1600" dirty="0">
                <a:latin typeface="Meiryo UI" panose="020B0604030504040204" pitchFamily="50" charset="-128"/>
                <a:ea typeface="Meiryo UI" panose="020B0604030504040204" pitchFamily="50" charset="-128"/>
              </a:rPr>
              <a:t>幅広い協賛を募る。協賛金の獲得は、協賛特典の提供と一体的に検討する必要があるた</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め、博覧会協会の制度・ルールに基づき設計・提示</a:t>
            </a:r>
          </a:p>
          <a:p>
            <a:pPr>
              <a:lnSpc>
                <a:spcPts val="2200"/>
              </a:lnSpc>
            </a:pPr>
            <a:r>
              <a:rPr kumimoji="1" lang="ja-JP" altLang="en-US" sz="1600" dirty="0">
                <a:latin typeface="Meiryo UI" panose="020B0604030504040204" pitchFamily="50" charset="-128"/>
                <a:ea typeface="Meiryo UI" panose="020B0604030504040204" pitchFamily="50" charset="-128"/>
              </a:rPr>
              <a:t>　　・協賛企業・団体については、展示アイデア提案をもとにした公募や大口の協賛の随時募集など実施</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個人、企業などからの寄付についても機運の高まりに合わせて募集</a:t>
            </a:r>
            <a:endParaRPr kumimoji="1" lang="en-US" altLang="ja-JP" sz="1600" dirty="0">
              <a:latin typeface="Meiryo UI" panose="020B0604030504040204" pitchFamily="50" charset="-128"/>
              <a:ea typeface="Meiryo UI" panose="020B0604030504040204" pitchFamily="50" charset="-128"/>
            </a:endParaRPr>
          </a:p>
          <a:p>
            <a:pPr>
              <a:lnSpc>
                <a:spcPts val="1400"/>
              </a:lnSpc>
            </a:pPr>
            <a:r>
              <a:rPr kumimoji="1" lang="ja-JP" altLang="en-US" sz="1600" dirty="0">
                <a:latin typeface="Meiryo UI" panose="020B0604030504040204" pitchFamily="50" charset="-128"/>
                <a:ea typeface="Meiryo UI" panose="020B0604030504040204" pitchFamily="50" charset="-128"/>
              </a:rPr>
              <a:t>　　　</a:t>
            </a:r>
          </a:p>
          <a:p>
            <a:pPr>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）現時点での大阪パビリオンの事業規模</a:t>
            </a:r>
          </a:p>
          <a:p>
            <a:pPr>
              <a:lnSpc>
                <a:spcPts val="2200"/>
              </a:lnSpc>
            </a:pPr>
            <a:r>
              <a:rPr kumimoji="1" lang="ja-JP" altLang="en-US" sz="1600" dirty="0">
                <a:latin typeface="Meiryo UI" panose="020B0604030504040204" pitchFamily="50" charset="-128"/>
                <a:ea typeface="Meiryo UI" panose="020B0604030504040204" pitchFamily="50" charset="-128"/>
              </a:rPr>
              <a:t>　　・今後、民間資金の集まり具合や展示内容などを精査していく中で、事業計画を確定</a:t>
            </a:r>
          </a:p>
        </p:txBody>
      </p:sp>
      <p:sp>
        <p:nvSpPr>
          <p:cNvPr id="9" name="テキスト ボックス 8">
            <a:extLst>
              <a:ext uri="{FF2B5EF4-FFF2-40B4-BE49-F238E27FC236}">
                <a16:creationId xmlns:a16="http://schemas.microsoft.com/office/drawing/2014/main" id="{91DA09DA-A723-410D-BC68-01FC271584B9}"/>
              </a:ext>
            </a:extLst>
          </p:cNvPr>
          <p:cNvSpPr txBox="1"/>
          <p:nvPr/>
        </p:nvSpPr>
        <p:spPr>
          <a:xfrm>
            <a:off x="1039012" y="5085536"/>
            <a:ext cx="2111515" cy="374461"/>
          </a:xfrm>
          <a:prstGeom prst="rect">
            <a:avLst/>
          </a:prstGeom>
          <a:noFill/>
        </p:spPr>
        <p:txBody>
          <a:bodyPr wrap="square" rtlCol="0">
            <a:spAutoFit/>
          </a:bodyPr>
          <a:lstStyle/>
          <a:p>
            <a:pPr>
              <a:lnSpc>
                <a:spcPts val="2200"/>
              </a:lnSpc>
            </a:pPr>
            <a:r>
              <a:rPr kumimoji="1" lang="en-US" altLang="ja-JP" sz="1400" dirty="0">
                <a:latin typeface="+mn-ea"/>
              </a:rPr>
              <a:t>〔</a:t>
            </a:r>
            <a:r>
              <a:rPr kumimoji="1" lang="ja-JP" altLang="en-US" sz="1400" dirty="0">
                <a:latin typeface="+mn-ea"/>
              </a:rPr>
              <a:t>現時点での粗い試算</a:t>
            </a:r>
            <a:r>
              <a:rPr kumimoji="1" lang="en-US" altLang="ja-JP" sz="1400" dirty="0">
                <a:latin typeface="+mn-ea"/>
              </a:rPr>
              <a:t>〕</a:t>
            </a:r>
            <a:endParaRPr kumimoji="1" lang="ja-JP" altLang="en-US" sz="1400" dirty="0">
              <a:latin typeface="+mn-ea"/>
            </a:endParaRPr>
          </a:p>
        </p:txBody>
      </p:sp>
      <p:sp>
        <p:nvSpPr>
          <p:cNvPr id="10" name="テキスト ボックス 9">
            <a:extLst>
              <a:ext uri="{FF2B5EF4-FFF2-40B4-BE49-F238E27FC236}">
                <a16:creationId xmlns:a16="http://schemas.microsoft.com/office/drawing/2014/main" id="{91DA09DA-A723-410D-BC68-01FC271584B9}"/>
              </a:ext>
            </a:extLst>
          </p:cNvPr>
          <p:cNvSpPr txBox="1"/>
          <p:nvPr/>
        </p:nvSpPr>
        <p:spPr>
          <a:xfrm>
            <a:off x="7771224" y="5170887"/>
            <a:ext cx="1810658" cy="374461"/>
          </a:xfrm>
          <a:prstGeom prst="rect">
            <a:avLst/>
          </a:prstGeom>
          <a:noFill/>
        </p:spPr>
        <p:txBody>
          <a:bodyPr wrap="square" rtlCol="0">
            <a:spAutoFit/>
          </a:bodyPr>
          <a:lstStyle/>
          <a:p>
            <a:pPr>
              <a:lnSpc>
                <a:spcPts val="2200"/>
              </a:lnSpc>
            </a:pPr>
            <a:r>
              <a:rPr kumimoji="1" lang="en-US" altLang="ja-JP" sz="1200" dirty="0">
                <a:latin typeface="+mn-ea"/>
              </a:rPr>
              <a:t>※</a:t>
            </a:r>
            <a:r>
              <a:rPr kumimoji="1" lang="ja-JP" altLang="en-US" sz="1200" dirty="0">
                <a:latin typeface="+mn-ea"/>
              </a:rPr>
              <a:t>現物での協賛を含む</a:t>
            </a:r>
          </a:p>
        </p:txBody>
      </p:sp>
      <p:pic>
        <p:nvPicPr>
          <p:cNvPr id="11" name="図 10"/>
          <p:cNvPicPr>
            <a:picLocks noChangeAspect="1" noChangeArrowheads="1"/>
            <a:extLst>
              <a:ext uri="{84589F7E-364E-4C9E-8A38-B11213B215E9}">
                <a14:cameraTool xmlns:a14="http://schemas.microsoft.com/office/drawing/2010/main" cellRange="$C$5:$E$9" spid="_x0000_s2052"/>
              </a:ext>
            </a:extLst>
          </p:cNvPicPr>
          <p:nvPr/>
        </p:nvPicPr>
        <p:blipFill>
          <a:blip r:embed="rId2"/>
          <a:srcRect/>
          <a:stretch>
            <a:fillRect/>
          </a:stretch>
        </p:blipFill>
        <p:spPr bwMode="auto">
          <a:xfrm>
            <a:off x="2951515" y="5158008"/>
            <a:ext cx="4871224" cy="163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37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レガシー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57096" y="6375247"/>
            <a:ext cx="2228850" cy="365125"/>
          </a:xfrm>
        </p:spPr>
        <p:txBody>
          <a:bodyPr/>
          <a:lstStyle/>
          <a:p>
            <a:fld id="{4F59DAFC-3B55-4D08-A08B-5E1252F58D58}" type="slidenum">
              <a:rPr kumimoji="1" lang="ja-JP" altLang="en-US" sz="1200" smtClean="0"/>
              <a:t>11</a:t>
            </a:fld>
            <a:endParaRPr kumimoji="1" lang="ja-JP" altLang="en-US" sz="1200" dirty="0"/>
          </a:p>
        </p:txBody>
      </p:sp>
      <p:sp>
        <p:nvSpPr>
          <p:cNvPr id="31" name="正方形/長方形 30"/>
          <p:cNvSpPr/>
          <p:nvPr/>
        </p:nvSpPr>
        <p:spPr>
          <a:xfrm>
            <a:off x="448669" y="677899"/>
            <a:ext cx="9184728" cy="764536"/>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ハード・ソフト両面でレガシーを承継し、</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年以降の「大阪の成長と経済発展」「いのち輝く幸せな暮らし」の実現に向けて貢献することをめざします。</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07883" y="1768858"/>
            <a:ext cx="9425514" cy="4411464"/>
          </a:xfrm>
          <a:prstGeom prst="rect">
            <a:avLst/>
          </a:prstGeom>
          <a:noFill/>
        </p:spPr>
        <p:txBody>
          <a:bodyPr wrap="square" rtlCol="0">
            <a:spAutoFit/>
          </a:bodyPr>
          <a:lstStyle/>
          <a:p>
            <a:pPr>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）ハードレガシー利活用の方針</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2021</a:t>
            </a:r>
            <a:r>
              <a:rPr kumimoji="1" lang="ja-JP" altLang="en-US" sz="1600" dirty="0">
                <a:latin typeface="Meiryo UI" panose="020B0604030504040204" pitchFamily="50" charset="-128"/>
                <a:ea typeface="Meiryo UI" panose="020B0604030504040204" pitchFamily="50" charset="-128"/>
              </a:rPr>
              <a:t>年７月１日～８月</a:t>
            </a:r>
            <a:r>
              <a:rPr kumimoji="1" lang="en-US" altLang="ja-JP" sz="1600" dirty="0">
                <a:latin typeface="Meiryo UI" panose="020B0604030504040204" pitchFamily="50" charset="-128"/>
                <a:ea typeface="Meiryo UI" panose="020B0604030504040204" pitchFamily="50" charset="-128"/>
              </a:rPr>
              <a:t>23</a:t>
            </a:r>
            <a:r>
              <a:rPr kumimoji="1" lang="ja-JP" altLang="en-US" sz="1600" dirty="0">
                <a:latin typeface="Meiryo UI" panose="020B0604030504040204" pitchFamily="50" charset="-128"/>
                <a:ea typeface="Meiryo UI" panose="020B0604030504040204" pitchFamily="50" charset="-128"/>
              </a:rPr>
              <a:t>日の間、マーケットサウンディング実施　</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複数の企業から提案が出され、民間活用による建物の有効活用の可能性が示されたことから、</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出展のメインとなる</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未来の医療サービス</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や</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未来のヘルスケア体験</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を行う建物部分を残す</a:t>
            </a:r>
          </a:p>
          <a:p>
            <a:pPr>
              <a:lnSpc>
                <a:spcPct val="150000"/>
              </a:lnSpc>
            </a:pPr>
            <a:r>
              <a:rPr kumimoji="1" lang="ja-JP" altLang="en-US" sz="16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（主な提案内容）</a:t>
            </a:r>
          </a:p>
          <a:p>
            <a:pPr>
              <a:lnSpc>
                <a:spcPts val="2200"/>
              </a:lnSpc>
            </a:pPr>
            <a:r>
              <a:rPr kumimoji="1" lang="ja-JP" altLang="en-US" sz="1400" dirty="0">
                <a:latin typeface="Meiryo UI" panose="020B0604030504040204" pitchFamily="50" charset="-128"/>
                <a:ea typeface="Meiryo UI" panose="020B0604030504040204" pitchFamily="50" charset="-128"/>
              </a:rPr>
              <a:t>　　　　　　・再生医療センターを中心とした最先端の医療提供など</a:t>
            </a:r>
          </a:p>
          <a:p>
            <a:pPr>
              <a:lnSpc>
                <a:spcPts val="2200"/>
              </a:lnSpc>
            </a:pPr>
            <a:r>
              <a:rPr kumimoji="1" lang="ja-JP" altLang="en-US" sz="1400" dirty="0">
                <a:latin typeface="Meiryo UI" panose="020B0604030504040204" pitchFamily="50" charset="-128"/>
                <a:ea typeface="Meiryo UI" panose="020B0604030504040204" pitchFamily="50" charset="-128"/>
              </a:rPr>
              <a:t>　　　　　　・大阪・関西万博において展示するアンドロイドによる芸術活動の発信</a:t>
            </a:r>
          </a:p>
          <a:p>
            <a:pPr>
              <a:lnSpc>
                <a:spcPts val="2200"/>
              </a:lnSpc>
            </a:pPr>
            <a:r>
              <a:rPr kumimoji="1" lang="ja-JP" altLang="en-US" sz="1400" dirty="0">
                <a:latin typeface="Meiryo UI" panose="020B0604030504040204" pitchFamily="50" charset="-128"/>
                <a:ea typeface="Meiryo UI" panose="020B0604030504040204" pitchFamily="50" charset="-128"/>
              </a:rPr>
              <a:t>　　　　　　・最先端高度医療施設ゾーンの創出</a:t>
            </a:r>
          </a:p>
          <a:p>
            <a:pPr>
              <a:lnSpc>
                <a:spcPts val="2200"/>
              </a:lnSpc>
            </a:pPr>
            <a:r>
              <a:rPr kumimoji="1" lang="ja-JP" altLang="en-US" sz="1600" dirty="0">
                <a:latin typeface="Meiryo UI" panose="020B0604030504040204" pitchFamily="50" charset="-128"/>
                <a:ea typeface="Meiryo UI" panose="020B0604030504040204" pitchFamily="50" charset="-128"/>
              </a:rPr>
              <a:t>　</a:t>
            </a:r>
          </a:p>
          <a:p>
            <a:pPr>
              <a:lnSpc>
                <a:spcPts val="2200"/>
              </a:lnSpc>
            </a:pPr>
            <a:r>
              <a:rPr kumimoji="1" lang="ja-JP" altLang="en-US" sz="1600" dirty="0">
                <a:latin typeface="Meiryo UI" panose="020B0604030504040204" pitchFamily="50" charset="-128"/>
                <a:ea typeface="Meiryo UI" panose="020B0604030504040204" pitchFamily="50" charset="-128"/>
              </a:rPr>
              <a:t>　　・万博開催後に残す建物部分の活用方法</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具体的な事業内容などについては、今後、民間事業者から提案を広く募り、引き続き検討を進めていく</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ja-JP" altLang="en-US"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）ソフトレガシー利活用の方針 </a:t>
            </a:r>
          </a:p>
          <a:p>
            <a:pPr>
              <a:lnSpc>
                <a:spcPts val="2200"/>
              </a:lnSpc>
            </a:pPr>
            <a:r>
              <a:rPr kumimoji="1" lang="ja-JP" altLang="en-US" sz="1600" dirty="0">
                <a:latin typeface="Meiryo UI" panose="020B0604030504040204" pitchFamily="50" charset="-128"/>
                <a:ea typeface="Meiryo UI" panose="020B0604030504040204" pitchFamily="50" charset="-128"/>
              </a:rPr>
              <a:t>　　・パビリオンの利用・体験で収集された生体データ等は、公的研究機関や民間事業者等の利活用を見据え検討</a:t>
            </a:r>
          </a:p>
          <a:p>
            <a:pPr>
              <a:lnSpc>
                <a:spcPts val="2200"/>
              </a:lnSpc>
            </a:pPr>
            <a:r>
              <a:rPr kumimoji="1" lang="ja-JP" altLang="en-US" sz="1600" dirty="0">
                <a:latin typeface="Meiryo UI" panose="020B0604030504040204" pitchFamily="50" charset="-128"/>
                <a:ea typeface="Meiryo UI" panose="020B0604030504040204" pitchFamily="50" charset="-128"/>
              </a:rPr>
              <a:t>　　・バーチャルパビリオンについても、恒久的なデジタルコンテンツとして継続運営をめざす</a:t>
            </a:r>
          </a:p>
        </p:txBody>
      </p:sp>
    </p:spTree>
    <p:extLst>
      <p:ext uri="{BB962C8B-B14F-4D97-AF65-F5344CB8AC3E}">
        <p14:creationId xmlns:p14="http://schemas.microsoft.com/office/powerpoint/2010/main" val="4258462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429659" y="3188555"/>
            <a:ext cx="9046683" cy="1270043"/>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41" name="正方形/長方形 40"/>
          <p:cNvSpPr/>
          <p:nvPr/>
        </p:nvSpPr>
        <p:spPr>
          <a:xfrm>
            <a:off x="396799" y="4954949"/>
            <a:ext cx="9220926" cy="1722578"/>
          </a:xfrm>
          <a:prstGeom prst="rect">
            <a:avLst/>
          </a:prstGeom>
          <a:solidFill>
            <a:schemeClr val="accent2">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0" name="正方形/長方形 39"/>
          <p:cNvSpPr/>
          <p:nvPr/>
        </p:nvSpPr>
        <p:spPr>
          <a:xfrm>
            <a:off x="429659" y="719211"/>
            <a:ext cx="9046684" cy="2137419"/>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2965662" y="4445719"/>
            <a:ext cx="4784541" cy="1244638"/>
          </a:xfrm>
          <a:prstGeom prst="rect">
            <a:avLst/>
          </a:prstGeom>
          <a:noFill/>
        </p:spPr>
        <p:txBody>
          <a:bodyPr wrap="square" anchor="ctr" anchorCtr="1">
            <a:noAutofit/>
          </a:bodyPr>
          <a:lstStyle/>
          <a:p>
            <a:r>
              <a:rPr lang="en-US" altLang="ja-JP" sz="54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latin typeface="Impact" panose="020B0806030902050204" pitchFamily="34" charset="0"/>
                <a:ea typeface="Meiryo UI" panose="020B0604030504040204" pitchFamily="50" charset="-128"/>
              </a:rPr>
              <a:t>REBORN</a:t>
            </a:r>
            <a:r>
              <a:rPr lang="ja-JP" altLang="en-US" sz="1600" dirty="0">
                <a:solidFill>
                  <a:srgbClr val="FF6600"/>
                </a:solidFill>
                <a:latin typeface="Meiryo UI" panose="020B0604030504040204" pitchFamily="50" charset="-128"/>
                <a:ea typeface="Meiryo UI" panose="020B0604030504040204" pitchFamily="50" charset="-128"/>
              </a:rPr>
              <a:t>（リボーン）</a:t>
            </a:r>
            <a:endParaRPr lang="ja-JP" altLang="en-US" sz="1200" dirty="0">
              <a:solidFill>
                <a:srgbClr val="FF6600"/>
              </a:solidFill>
            </a:endParaRPr>
          </a:p>
        </p:txBody>
      </p:sp>
      <p:sp>
        <p:nvSpPr>
          <p:cNvPr id="10" name="正方形/長方形 9"/>
          <p:cNvSpPr/>
          <p:nvPr/>
        </p:nvSpPr>
        <p:spPr>
          <a:xfrm>
            <a:off x="479082" y="5527725"/>
            <a:ext cx="9114579" cy="1086842"/>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4923" tIns="24923" rIns="24923" bIns="24923" rtlCol="0" anchor="ctr"/>
          <a:lstStyle/>
          <a:p>
            <a:pPr>
              <a:lnSpc>
                <a:spcPts val="1700"/>
              </a:lnSpc>
            </a:pPr>
            <a:r>
              <a:rPr lang="en-US" altLang="ja-JP" sz="1200" dirty="0">
                <a:solidFill>
                  <a:srgbClr val="C00000"/>
                </a:solidFill>
                <a:latin typeface="Meiryo UI" panose="020B0604030504040204" pitchFamily="50" charset="-128"/>
                <a:ea typeface="Meiryo UI" panose="020B0604030504040204" pitchFamily="50" charset="-128"/>
              </a:rPr>
              <a:t> </a:t>
            </a:r>
            <a:r>
              <a:rPr lang="ja-JP" altLang="en-US"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“「人」は生まれ変われる”</a:t>
            </a:r>
            <a:endParaRPr lang="en-US" altLang="ja-JP"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rPr>
              <a:t>すべての「人」が自分らしい生き方を改めて見つめ直すことで　自分自身の価値観や生きがいの発見・再認識、自己実現への意欲・意識の変革を促し、新たな自分への「生まれ変わり」に貢献する取組みを展開する</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新たな一歩を踏み出す”</a:t>
            </a:r>
            <a:endParaRPr lang="en-US" altLang="ja-JP"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rPr>
              <a:t>一人ひとりの意欲・意識の変革が具体的な行動変容へとつながり、より良い生活環境、暮らしやすい社会づくりに貢献し、「いのち輝く未来社会」に新たな一歩を踏み出すきっかけとなる</a:t>
            </a:r>
          </a:p>
        </p:txBody>
      </p:sp>
      <p:sp>
        <p:nvSpPr>
          <p:cNvPr id="7" name="正方形/長方形 6"/>
          <p:cNvSpPr/>
          <p:nvPr/>
        </p:nvSpPr>
        <p:spPr>
          <a:xfrm>
            <a:off x="1694724" y="1827962"/>
            <a:ext cx="3060000" cy="9614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algn="ctr">
              <a:lnSpc>
                <a:spcPts val="1700"/>
              </a:lnSpc>
            </a:pP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世界に貢献する大阪の姿を示す　</a:t>
            </a:r>
          </a:p>
          <a:p>
            <a:pPr>
              <a:lnSpc>
                <a:spcPts val="1700"/>
              </a:lnSpc>
            </a:pPr>
            <a:r>
              <a:rPr lang="ja-JP" altLang="en-US" sz="1100" dirty="0">
                <a:latin typeface="Meiryo UI" panose="020B0604030504040204" pitchFamily="50" charset="-128"/>
                <a:ea typeface="Meiryo UI" panose="020B0604030504040204" pitchFamily="50" charset="-128"/>
              </a:rPr>
              <a:t>　▷ 生活の質（</a:t>
            </a:r>
            <a:r>
              <a:rPr lang="en-US" altLang="ja-JP" sz="1100" dirty="0">
                <a:latin typeface="Meiryo UI" panose="020B0604030504040204" pitchFamily="50" charset="-128"/>
                <a:ea typeface="Meiryo UI" panose="020B0604030504040204" pitchFamily="50" charset="-128"/>
              </a:rPr>
              <a:t>QOL</a:t>
            </a:r>
            <a:r>
              <a:rPr lang="ja-JP" altLang="en-US" sz="1100" dirty="0">
                <a:latin typeface="Meiryo UI" panose="020B0604030504040204" pitchFamily="50" charset="-128"/>
                <a:ea typeface="Meiryo UI" panose="020B0604030504040204" pitchFamily="50" charset="-128"/>
              </a:rPr>
              <a:t>）を向上させる展示　</a:t>
            </a:r>
          </a:p>
          <a:p>
            <a:pPr>
              <a:lnSpc>
                <a:spcPts val="1700"/>
              </a:lnSpc>
            </a:pPr>
            <a:r>
              <a:rPr lang="ja-JP" altLang="en-US" sz="1100" dirty="0">
                <a:latin typeface="Meiryo UI" panose="020B0604030504040204" pitchFamily="50" charset="-128"/>
                <a:ea typeface="Meiryo UI" panose="020B0604030504040204" pitchFamily="50" charset="-128"/>
              </a:rPr>
              <a:t>　▷ </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達成に貢献する姿を示す　</a:t>
            </a:r>
          </a:p>
          <a:p>
            <a:pPr>
              <a:lnSpc>
                <a:spcPts val="1700"/>
              </a:lnSpc>
            </a:pPr>
            <a:r>
              <a:rPr lang="ja-JP" altLang="en-US" sz="1100" dirty="0">
                <a:latin typeface="Meiryo UI" panose="020B0604030504040204" pitchFamily="50" charset="-128"/>
                <a:ea typeface="Meiryo UI" panose="020B0604030504040204" pitchFamily="50" charset="-128"/>
              </a:rPr>
              <a:t>　▷ 未来社会のモデルを提案</a:t>
            </a:r>
          </a:p>
        </p:txBody>
      </p:sp>
      <p:sp>
        <p:nvSpPr>
          <p:cNvPr id="11" name="正方形/長方形 10"/>
          <p:cNvSpPr/>
          <p:nvPr/>
        </p:nvSpPr>
        <p:spPr>
          <a:xfrm>
            <a:off x="5151276" y="1827962"/>
            <a:ext cx="3060000" cy="961471"/>
          </a:xfrm>
          <a:prstGeom prst="rect">
            <a:avLst/>
          </a:prstGeom>
          <a:solidFill>
            <a:schemeClr val="accent5">
              <a:lumMod val="75000"/>
            </a:schemeClr>
          </a:solidFill>
          <a:ln>
            <a:noFill/>
          </a:ln>
        </p:spPr>
        <p:txBody>
          <a:bodyPr wrap="square">
            <a:spAutoFit/>
          </a:bodyPr>
          <a:lstStyle/>
          <a:p>
            <a:pPr algn="ctr">
              <a:lnSpc>
                <a:spcPts val="1700"/>
              </a:lnSpc>
            </a:pPr>
            <a:r>
              <a:rPr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大阪のパワーを世界に発信</a:t>
            </a:r>
          </a:p>
          <a:p>
            <a:pPr>
              <a:lnSpc>
                <a:spcPts val="1700"/>
              </a:lnSpc>
            </a:pPr>
            <a:r>
              <a:rPr lang="ja-JP" altLang="en-US" sz="1100" dirty="0">
                <a:solidFill>
                  <a:schemeClr val="bg1"/>
                </a:solidFill>
                <a:latin typeface="Meiryo UI" panose="020B0604030504040204" pitchFamily="50" charset="-128"/>
                <a:ea typeface="Meiryo UI" panose="020B0604030504040204" pitchFamily="50" charset="-128"/>
              </a:rPr>
              <a:t>　▷ 世界中からのアクセスを実現</a:t>
            </a:r>
          </a:p>
          <a:p>
            <a:pPr>
              <a:lnSpc>
                <a:spcPts val="1700"/>
              </a:lnSpc>
            </a:pPr>
            <a:r>
              <a:rPr lang="ja-JP" altLang="en-US" sz="1100" dirty="0">
                <a:solidFill>
                  <a:schemeClr val="bg1"/>
                </a:solidFill>
                <a:latin typeface="Meiryo UI" panose="020B0604030504040204" pitchFamily="50" charset="-128"/>
                <a:ea typeface="Meiryo UI" panose="020B0604030504040204" pitchFamily="50" charset="-128"/>
              </a:rPr>
              <a:t>　▷ 大阪の魅力を世界に発信</a:t>
            </a:r>
            <a:endParaRPr lang="en-US" altLang="ja-JP" sz="1100" dirty="0">
              <a:solidFill>
                <a:schemeClr val="bg1"/>
              </a:solidFill>
              <a:latin typeface="Meiryo UI" panose="020B0604030504040204" pitchFamily="50" charset="-128"/>
              <a:ea typeface="Meiryo UI" panose="020B0604030504040204" pitchFamily="50" charset="-128"/>
            </a:endParaRPr>
          </a:p>
          <a:p>
            <a:pPr>
              <a:lnSpc>
                <a:spcPts val="1700"/>
              </a:lnSpc>
            </a:pP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96EA5A1-C34F-4344-B908-7B29EEE5127A}"/>
              </a:ext>
            </a:extLst>
          </p:cNvPr>
          <p:cNvSpPr txBox="1"/>
          <p:nvPr/>
        </p:nvSpPr>
        <p:spPr>
          <a:xfrm>
            <a:off x="292257" y="610066"/>
            <a:ext cx="253600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■出展参加でめざすもの</a:t>
            </a:r>
          </a:p>
        </p:txBody>
      </p:sp>
      <p:sp>
        <p:nvSpPr>
          <p:cNvPr id="42" name="正方形/長方形 41"/>
          <p:cNvSpPr/>
          <p:nvPr/>
        </p:nvSpPr>
        <p:spPr>
          <a:xfrm>
            <a:off x="2965662" y="3226565"/>
            <a:ext cx="4763933" cy="308999"/>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4923" tIns="24923" rIns="24923" bIns="24923"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 産学官民の力を結集と府民・市民の参画～</a:t>
            </a:r>
          </a:p>
        </p:txBody>
      </p:sp>
      <p:sp>
        <p:nvSpPr>
          <p:cNvPr id="58" name="二等辺三角形 57"/>
          <p:cNvSpPr/>
          <p:nvPr/>
        </p:nvSpPr>
        <p:spPr>
          <a:xfrm rot="10800000">
            <a:off x="4626055" y="4488998"/>
            <a:ext cx="653891" cy="21135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7" name="二等辺三角形 36">
            <a:extLst>
              <a:ext uri="{FF2B5EF4-FFF2-40B4-BE49-F238E27FC236}">
                <a16:creationId xmlns:a16="http://schemas.microsoft.com/office/drawing/2014/main" id="{49681E6B-A3BC-4CCF-B813-067CB643B05F}"/>
              </a:ext>
            </a:extLst>
          </p:cNvPr>
          <p:cNvSpPr/>
          <p:nvPr/>
        </p:nvSpPr>
        <p:spPr>
          <a:xfrm rot="10800000">
            <a:off x="4626055" y="2876620"/>
            <a:ext cx="653891" cy="235307"/>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1DA09DA-A723-410D-BC68-01FC271584B9}"/>
              </a:ext>
            </a:extLst>
          </p:cNvPr>
          <p:cNvSpPr txBox="1"/>
          <p:nvPr/>
        </p:nvSpPr>
        <p:spPr>
          <a:xfrm>
            <a:off x="533400" y="989262"/>
            <a:ext cx="8942942" cy="830997"/>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オール大阪の知恵とアイデアを結集し、「いのち」や「健康」の観点から未来社会の新たな価値を創造するとともに、大阪の活力、魅力を世界の人々に伝えていく</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世界の先頭にたって</a:t>
            </a:r>
            <a:r>
              <a:rPr kumimoji="1" lang="en-US" altLang="ja-JP" sz="1200" dirty="0">
                <a:latin typeface="Meiryo UI" panose="020B0604030504040204" pitchFamily="50" charset="-128"/>
                <a:ea typeface="Meiryo UI" panose="020B0604030504040204" pitchFamily="50" charset="-128"/>
              </a:rPr>
              <a:t>SDG</a:t>
            </a:r>
            <a:r>
              <a:rPr kumimoji="1" lang="ja-JP" altLang="en-US" sz="1200" dirty="0">
                <a:latin typeface="Meiryo UI" panose="020B0604030504040204" pitchFamily="50" charset="-128"/>
                <a:ea typeface="Meiryo UI" panose="020B0604030504040204" pitchFamily="50" charset="-128"/>
              </a:rPr>
              <a:t>ｓの達成に貢献するため、「</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先進都市」の姿を明確にし、</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達成目標の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年以降を見据えた取組みを世界に発信する</a:t>
            </a:r>
          </a:p>
        </p:txBody>
      </p:sp>
      <p:sp>
        <p:nvSpPr>
          <p:cNvPr id="49" name="テキスト ボックス 48">
            <a:extLst>
              <a:ext uri="{FF2B5EF4-FFF2-40B4-BE49-F238E27FC236}">
                <a16:creationId xmlns:a16="http://schemas.microsoft.com/office/drawing/2014/main" id="{DD9E71E2-FDC8-4F10-B6E9-ABCBE8CDA10E}"/>
              </a:ext>
            </a:extLst>
          </p:cNvPr>
          <p:cNvSpPr txBox="1"/>
          <p:nvPr/>
        </p:nvSpPr>
        <p:spPr>
          <a:xfrm>
            <a:off x="396799" y="3068007"/>
            <a:ext cx="253600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■出展参加の主体</a:t>
            </a:r>
          </a:p>
        </p:txBody>
      </p:sp>
      <p:sp>
        <p:nvSpPr>
          <p:cNvPr id="55" name="テキスト ボックス 54">
            <a:extLst>
              <a:ext uri="{FF2B5EF4-FFF2-40B4-BE49-F238E27FC236}">
                <a16:creationId xmlns:a16="http://schemas.microsoft.com/office/drawing/2014/main" id="{EB51F3E0-13DA-4962-A58C-90D95BC9DECA}"/>
              </a:ext>
            </a:extLst>
          </p:cNvPr>
          <p:cNvSpPr txBox="1"/>
          <p:nvPr/>
        </p:nvSpPr>
        <p:spPr>
          <a:xfrm>
            <a:off x="396799" y="4777644"/>
            <a:ext cx="253600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■出展参加のテーマ</a:t>
            </a:r>
          </a:p>
        </p:txBody>
      </p:sp>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２．全体概要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759334" y="3596540"/>
            <a:ext cx="2006236" cy="730670"/>
            <a:chOff x="596348" y="3682452"/>
            <a:chExt cx="2006236" cy="730670"/>
          </a:xfrm>
        </p:grpSpPr>
        <p:sp>
          <p:nvSpPr>
            <p:cNvPr id="2" name="楕円 1"/>
            <p:cNvSpPr/>
            <p:nvPr/>
          </p:nvSpPr>
          <p:spPr>
            <a:xfrm>
              <a:off x="596348"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752027" y="3840038"/>
              <a:ext cx="1694877"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産業界・企業の力</a:t>
              </a:r>
              <a:endParaRPr kumimoji="1" lang="en-US" altLang="ja-JP"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solidFill>
                    <a:schemeClr val="lt1"/>
                  </a:solidFill>
                  <a:latin typeface="Meiryo UI" panose="020B0604030504040204" pitchFamily="50" charset="-128"/>
                  <a:ea typeface="Meiryo UI" panose="020B0604030504040204" pitchFamily="50" charset="-128"/>
                </a:rPr>
                <a:t>（大企業・中小企業・経済団体など）</a:t>
              </a:r>
            </a:p>
          </p:txBody>
        </p:sp>
      </p:grpSp>
      <p:grpSp>
        <p:nvGrpSpPr>
          <p:cNvPr id="15" name="グループ化 14"/>
          <p:cNvGrpSpPr/>
          <p:nvPr/>
        </p:nvGrpSpPr>
        <p:grpSpPr>
          <a:xfrm>
            <a:off x="2886366" y="3596540"/>
            <a:ext cx="2006236" cy="730670"/>
            <a:chOff x="2699631" y="3682452"/>
            <a:chExt cx="2006236" cy="730670"/>
          </a:xfrm>
        </p:grpSpPr>
        <p:sp>
          <p:nvSpPr>
            <p:cNvPr id="27" name="楕円 26"/>
            <p:cNvSpPr/>
            <p:nvPr/>
          </p:nvSpPr>
          <p:spPr>
            <a:xfrm>
              <a:off x="2699631"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2717139" y="3840038"/>
              <a:ext cx="196032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教育・研究機関の力</a:t>
              </a:r>
              <a:endParaRPr kumimoji="1" lang="en-US" altLang="ja-JP"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solidFill>
                    <a:schemeClr val="lt1"/>
                  </a:solidFill>
                  <a:latin typeface="Meiryo UI" panose="020B0604030504040204" pitchFamily="50" charset="-128"/>
                  <a:ea typeface="Meiryo UI" panose="020B0604030504040204" pitchFamily="50" charset="-128"/>
                </a:rPr>
                <a:t>（大学・医療機関など）</a:t>
              </a:r>
            </a:p>
          </p:txBody>
        </p:sp>
      </p:grpSp>
      <p:grpSp>
        <p:nvGrpSpPr>
          <p:cNvPr id="14" name="グループ化 13"/>
          <p:cNvGrpSpPr/>
          <p:nvPr/>
        </p:nvGrpSpPr>
        <p:grpSpPr>
          <a:xfrm>
            <a:off x="5013398" y="3596540"/>
            <a:ext cx="2006236" cy="730670"/>
            <a:chOff x="4802914" y="3682452"/>
            <a:chExt cx="2006236" cy="730670"/>
          </a:xfrm>
        </p:grpSpPr>
        <p:sp>
          <p:nvSpPr>
            <p:cNvPr id="28" name="楕円 27"/>
            <p:cNvSpPr/>
            <p:nvPr/>
          </p:nvSpPr>
          <p:spPr>
            <a:xfrm>
              <a:off x="4802914"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3" name="楕円 42"/>
            <p:cNvSpPr/>
            <p:nvPr/>
          </p:nvSpPr>
          <p:spPr>
            <a:xfrm>
              <a:off x="4811668" y="3754733"/>
              <a:ext cx="1988728" cy="5861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自治体の力</a:t>
              </a:r>
              <a:endParaRPr kumimoji="1" lang="en-US" altLang="ja-JP"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（大阪府市、市町村）</a:t>
              </a:r>
            </a:p>
          </p:txBody>
        </p:sp>
      </p:grpSp>
      <p:grpSp>
        <p:nvGrpSpPr>
          <p:cNvPr id="13" name="グループ化 12"/>
          <p:cNvGrpSpPr/>
          <p:nvPr/>
        </p:nvGrpSpPr>
        <p:grpSpPr>
          <a:xfrm>
            <a:off x="7140431" y="3596540"/>
            <a:ext cx="2006236" cy="730670"/>
            <a:chOff x="6906197" y="3682452"/>
            <a:chExt cx="2006236" cy="730670"/>
          </a:xfrm>
        </p:grpSpPr>
        <p:sp>
          <p:nvSpPr>
            <p:cNvPr id="29" name="楕円 28"/>
            <p:cNvSpPr/>
            <p:nvPr/>
          </p:nvSpPr>
          <p:spPr>
            <a:xfrm>
              <a:off x="6906197"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53" name="楕円 52"/>
            <p:cNvSpPr/>
            <p:nvPr/>
          </p:nvSpPr>
          <p:spPr>
            <a:xfrm>
              <a:off x="6991858" y="3762573"/>
              <a:ext cx="1834914" cy="5704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府民・市民の力</a:t>
              </a:r>
              <a:endParaRPr kumimoji="1" lang="en-US" altLang="ja-JP"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（府民・市民・</a:t>
              </a:r>
              <a:r>
                <a:rPr kumimoji="1" lang="en-US" altLang="ja-JP" sz="800" dirty="0">
                  <a:latin typeface="Meiryo UI" panose="020B0604030504040204" pitchFamily="50" charset="-128"/>
                  <a:ea typeface="Meiryo UI" panose="020B0604030504040204" pitchFamily="50" charset="-128"/>
                </a:rPr>
                <a:t>NPO</a:t>
              </a:r>
              <a:r>
                <a:rPr kumimoji="1" lang="ja-JP" altLang="en-US" sz="800" dirty="0">
                  <a:latin typeface="Meiryo UI" panose="020B0604030504040204" pitchFamily="50" charset="-128"/>
                  <a:ea typeface="Meiryo UI" panose="020B0604030504040204" pitchFamily="50" charset="-128"/>
                </a:rPr>
                <a:t>など）</a:t>
              </a:r>
            </a:p>
          </p:txBody>
        </p:sp>
      </p:grpSp>
      <p:sp>
        <p:nvSpPr>
          <p:cNvPr id="6" name="正方形/長方形 5">
            <a:extLst>
              <a:ext uri="{FF2B5EF4-FFF2-40B4-BE49-F238E27FC236}">
                <a16:creationId xmlns:a16="http://schemas.microsoft.com/office/drawing/2014/main" id="{7D49FA28-1996-4C0C-9FA6-18D435FD02C1}"/>
              </a:ext>
            </a:extLst>
          </p:cNvPr>
          <p:cNvSpPr/>
          <p:nvPr/>
        </p:nvSpPr>
        <p:spPr>
          <a:xfrm>
            <a:off x="429659" y="5195183"/>
            <a:ext cx="1630575" cy="286360"/>
          </a:xfrm>
          <a:prstGeom prst="rect">
            <a:avLst/>
          </a:prstGeom>
        </p:spPr>
        <p:txBody>
          <a:bodyPr wrap="none">
            <a:spAutoFit/>
          </a:bodyPr>
          <a:lstStyle/>
          <a:p>
            <a:pPr lvl="0">
              <a:lnSpc>
                <a:spcPts val="1700"/>
              </a:lnSpc>
            </a:pP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テーマに込めた意味</a:t>
            </a:r>
            <a:r>
              <a:rPr lang="en-US" altLang="ja-JP" sz="1200" dirty="0">
                <a:solidFill>
                  <a:prstClr val="black"/>
                </a:solidFill>
                <a:latin typeface="Meiryo UI" panose="020B0604030504040204" pitchFamily="50" charset="-128"/>
                <a:ea typeface="Meiryo UI" panose="020B0604030504040204" pitchFamily="50" charset="-128"/>
              </a:rPr>
              <a:t>】  </a:t>
            </a:r>
          </a:p>
        </p:txBody>
      </p:sp>
      <p:sp>
        <p:nvSpPr>
          <p:cNvPr id="3" name="スライド番号プレースホルダー 2"/>
          <p:cNvSpPr>
            <a:spLocks noGrp="1"/>
          </p:cNvSpPr>
          <p:nvPr>
            <p:ph type="sldNum" sz="quarter" idx="12"/>
          </p:nvPr>
        </p:nvSpPr>
        <p:spPr>
          <a:xfrm>
            <a:off x="7601420" y="6356352"/>
            <a:ext cx="2228850" cy="365125"/>
          </a:xfrm>
        </p:spPr>
        <p:txBody>
          <a:bodyPr/>
          <a:lstStyle/>
          <a:p>
            <a:fld id="{4F59DAFC-3B55-4D08-A08B-5E1252F58D58}" type="slidenum">
              <a:rPr kumimoji="1" lang="ja-JP" altLang="en-US" sz="1200" smtClean="0"/>
              <a:t>2</a:t>
            </a:fld>
            <a:endParaRPr kumimoji="1" lang="ja-JP" altLang="en-US" sz="1200" dirty="0"/>
          </a:p>
        </p:txBody>
      </p:sp>
    </p:spTree>
    <p:extLst>
      <p:ext uri="{BB962C8B-B14F-4D97-AF65-F5344CB8AC3E}">
        <p14:creationId xmlns:p14="http://schemas.microsoft.com/office/powerpoint/2010/main" val="6123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展示計画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77150" y="6438936"/>
            <a:ext cx="2228850" cy="365125"/>
          </a:xfrm>
        </p:spPr>
        <p:txBody>
          <a:bodyPr/>
          <a:lstStyle/>
          <a:p>
            <a:fld id="{4F59DAFC-3B55-4D08-A08B-5E1252F58D58}" type="slidenum">
              <a:rPr kumimoji="1" lang="ja-JP" altLang="en-US" sz="1200" smtClean="0"/>
              <a:t>3</a:t>
            </a:fld>
            <a:endParaRPr kumimoji="1" lang="ja-JP" altLang="en-US" sz="1200" dirty="0"/>
          </a:p>
        </p:txBody>
      </p:sp>
      <p:sp>
        <p:nvSpPr>
          <p:cNvPr id="31" name="正方形/長方形 30"/>
          <p:cNvSpPr/>
          <p:nvPr/>
        </p:nvSpPr>
        <p:spPr>
          <a:xfrm>
            <a:off x="448669" y="742292"/>
            <a:ext cx="9184728" cy="919083"/>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大阪が持つ強みを活かして、最先端の医療技術やライフサイエンス産業が創り出す近未来への期待を高め、さらには食や文化、観光などによる交流を促進する場となるよう、多彩なプレーヤーと連携・協力し、ワクワクしながら明るい未来を感じることができる展示を実現します。</a:t>
            </a:r>
          </a:p>
        </p:txBody>
      </p:sp>
      <p:sp>
        <p:nvSpPr>
          <p:cNvPr id="32" name="テキスト ボックス 31">
            <a:extLst>
              <a:ext uri="{FF2B5EF4-FFF2-40B4-BE49-F238E27FC236}">
                <a16:creationId xmlns:a16="http://schemas.microsoft.com/office/drawing/2014/main" id="{496EA5A1-C34F-4344-B908-7B29EEE5127A}"/>
              </a:ext>
            </a:extLst>
          </p:cNvPr>
          <p:cNvSpPr txBox="1"/>
          <p:nvPr/>
        </p:nvSpPr>
        <p:spPr>
          <a:xfrm>
            <a:off x="259397" y="1836137"/>
            <a:ext cx="253600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）展示の概要</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59398" y="2215333"/>
            <a:ext cx="9258090" cy="1815882"/>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◇来館者の興味・関心を引き付ける</a:t>
            </a:r>
          </a:p>
          <a:p>
            <a:r>
              <a:rPr kumimoji="1" lang="ja-JP" altLang="en-US" sz="1600" dirty="0">
                <a:latin typeface="Meiryo UI" panose="020B0604030504040204" pitchFamily="50" charset="-128"/>
                <a:ea typeface="Meiryo UI" panose="020B0604030504040204" pitchFamily="50" charset="-128"/>
              </a:rPr>
              <a:t>    ・ストーリー性やメッセージ性のあるわかりやすく、おもしろい展示・演出によって“可視化”し、“ワクワク感”を創出</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・体験型・参加型の展示など、子どもから高齢者まで幅広い来館者の感性に訴えることができるように工夫</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◇環境への配慮</a:t>
            </a:r>
          </a:p>
          <a:p>
            <a:r>
              <a:rPr kumimoji="1" lang="ja-JP" altLang="en-US" sz="1600" dirty="0">
                <a:latin typeface="Meiryo UI" panose="020B0604030504040204" pitchFamily="50" charset="-128"/>
                <a:ea typeface="Meiryo UI" panose="020B0604030504040204" pitchFamily="50" charset="-128"/>
              </a:rPr>
              <a:t>　　・パビリオンでの展示・催事にあたっては、廃棄物の発生抑制、再生利用及び再利用などに取り組む</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・来館者に対しても、リサイクルやリユースの協力を呼びかけ、共に行動していただけるよう努める</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496EA5A1-C34F-4344-B908-7B29EEE5127A}"/>
              </a:ext>
            </a:extLst>
          </p:cNvPr>
          <p:cNvSpPr txBox="1"/>
          <p:nvPr/>
        </p:nvSpPr>
        <p:spPr>
          <a:xfrm>
            <a:off x="259396" y="4224870"/>
            <a:ext cx="2844412"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）展示の構成・ゾーニング</a:t>
            </a:r>
          </a:p>
        </p:txBody>
      </p:sp>
      <p:sp>
        <p:nvSpPr>
          <p:cNvPr id="8" name="テキスト ボックス 7">
            <a:extLst>
              <a:ext uri="{FF2B5EF4-FFF2-40B4-BE49-F238E27FC236}">
                <a16:creationId xmlns:a16="http://schemas.microsoft.com/office/drawing/2014/main" id="{91DA09DA-A723-410D-BC68-01FC271584B9}"/>
              </a:ext>
            </a:extLst>
          </p:cNvPr>
          <p:cNvSpPr txBox="1"/>
          <p:nvPr/>
        </p:nvSpPr>
        <p:spPr>
          <a:xfrm>
            <a:off x="259397" y="4604066"/>
            <a:ext cx="5883826"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◇非日常の体験を通じて来館者が自らの健康状態をより深く理解し、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子どもから大人までが楽しみながら、未来の医療や大阪の可能性を感</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err="1">
                <a:latin typeface="Meiryo UI" panose="020B0604030504040204" pitchFamily="50" charset="-128"/>
                <a:ea typeface="Meiryo UI" panose="020B0604030504040204" pitchFamily="50" charset="-128"/>
              </a:rPr>
              <a:t>じる</a:t>
            </a:r>
            <a:r>
              <a:rPr kumimoji="1" lang="ja-JP" altLang="en-US" sz="1600" dirty="0">
                <a:latin typeface="Meiryo UI" panose="020B0604030504040204" pitchFamily="50" charset="-128"/>
                <a:ea typeface="Meiryo UI" panose="020B0604030504040204" pitchFamily="50" charset="-128"/>
              </a:rPr>
              <a:t>ことができる展示をめざす</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96EA5A1-C34F-4344-B908-7B29EEE5127A}"/>
              </a:ext>
            </a:extLst>
          </p:cNvPr>
          <p:cNvSpPr txBox="1"/>
          <p:nvPr/>
        </p:nvSpPr>
        <p:spPr>
          <a:xfrm>
            <a:off x="259395" y="5602490"/>
            <a:ext cx="2844412"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5</a:t>
            </a:r>
            <a:r>
              <a:rPr lang="ja-JP" altLang="en-US" sz="1600" b="1" dirty="0">
                <a:latin typeface="Meiryo UI" panose="020B0604030504040204" pitchFamily="50" charset="-128"/>
                <a:ea typeface="Meiryo UI" panose="020B0604030504040204" pitchFamily="50" charset="-128"/>
              </a:rPr>
              <a:t>）多言語対応の方針</a:t>
            </a:r>
          </a:p>
        </p:txBody>
      </p:sp>
      <p:sp>
        <p:nvSpPr>
          <p:cNvPr id="11" name="テキスト ボックス 10">
            <a:extLst>
              <a:ext uri="{FF2B5EF4-FFF2-40B4-BE49-F238E27FC236}">
                <a16:creationId xmlns:a16="http://schemas.microsoft.com/office/drawing/2014/main" id="{91DA09DA-A723-410D-BC68-01FC271584B9}"/>
              </a:ext>
            </a:extLst>
          </p:cNvPr>
          <p:cNvSpPr txBox="1"/>
          <p:nvPr/>
        </p:nvSpPr>
        <p:spPr>
          <a:xfrm>
            <a:off x="259396" y="5981686"/>
            <a:ext cx="5883826"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◇パビリオン内の展示コンテンツ、イベント、催事での多言語対応を計画　　</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また、</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を活用した、案内など新たな仕組みを検討</a:t>
            </a:r>
            <a:endParaRPr kumimoji="1" lang="en-US" altLang="ja-JP" sz="1600" dirty="0">
              <a:latin typeface="Meiryo UI" panose="020B0604030504040204" pitchFamily="50" charset="-128"/>
              <a:ea typeface="Meiryo UI" panose="020B0604030504040204" pitchFamily="50" charset="-128"/>
            </a:endParaRPr>
          </a:p>
        </p:txBody>
      </p:sp>
      <p:pic>
        <p:nvPicPr>
          <p:cNvPr id="12" name="Picture 2" descr="画像のプレビュー">
            <a:extLst>
              <a:ext uri="{FF2B5EF4-FFF2-40B4-BE49-F238E27FC236}">
                <a16:creationId xmlns:a16="http://schemas.microsoft.com/office/drawing/2014/main" id="{AFFE5671-70FF-486F-A615-E1B5C688F38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43222" y="4610498"/>
            <a:ext cx="3229478" cy="181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9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561C643-D2BE-497B-8A07-99A20865864F}"/>
              </a:ext>
            </a:extLst>
          </p:cNvPr>
          <p:cNvSpPr/>
          <p:nvPr/>
        </p:nvSpPr>
        <p:spPr>
          <a:xfrm>
            <a:off x="-5368" y="680955"/>
            <a:ext cx="9902619" cy="4292152"/>
          </a:xfrm>
          <a:prstGeom prst="rect">
            <a:avLst/>
          </a:prstGeom>
          <a:solidFill>
            <a:schemeClr val="tx1">
              <a:alpha val="6532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7" name="Google Shape;477;p7"/>
          <p:cNvSpPr txBox="1">
            <a:spLocks noGrp="1"/>
          </p:cNvSpPr>
          <p:nvPr>
            <p:ph type="sldNum" idx="12"/>
          </p:nvPr>
        </p:nvSpPr>
        <p:spPr>
          <a:xfrm>
            <a:off x="9331836" y="6365136"/>
            <a:ext cx="570783" cy="508200"/>
          </a:xfrm>
          <a:prstGeom prst="rect">
            <a:avLst/>
          </a:prstGeom>
          <a:noFill/>
          <a:ln>
            <a:noFill/>
          </a:ln>
        </p:spPr>
        <p:txBody>
          <a:bodyPr spcFirstLastPara="1" vert="horz" wrap="square" lIns="91425" tIns="91425" rIns="91425" bIns="91425" rtlCol="0" anchor="ctr" anchorCtr="0">
            <a:noAutofit/>
          </a:bodyPr>
          <a:lstStyle/>
          <a:p>
            <a:pPr>
              <a:buSzPts val="1000"/>
            </a:pPr>
            <a:r>
              <a:rPr lang="ja-JP" altLang="en-US" sz="1200" dirty="0">
                <a:latin typeface="+mn-ea"/>
              </a:rPr>
              <a:t>４</a:t>
            </a:r>
            <a:endParaRPr sz="1200" dirty="0">
              <a:latin typeface="+mn-ea"/>
            </a:endParaRPr>
          </a:p>
        </p:txBody>
      </p:sp>
      <p:sp>
        <p:nvSpPr>
          <p:cNvPr id="57" name="正方形/長方形 56"/>
          <p:cNvSpPr/>
          <p:nvPr/>
        </p:nvSpPr>
        <p:spPr>
          <a:xfrm>
            <a:off x="-5368" y="184731"/>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３．展示計画</a:t>
            </a:r>
            <a:endParaRPr lang="ja-JP" altLang="en-US" sz="2800" b="1" dirty="0">
              <a:solidFill>
                <a:srgbClr val="FFFFFF"/>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90B1E53-9A47-4721-AF54-9C3B684ED5B1}"/>
              </a:ext>
            </a:extLst>
          </p:cNvPr>
          <p:cNvSpPr txBox="1"/>
          <p:nvPr/>
        </p:nvSpPr>
        <p:spPr>
          <a:xfrm>
            <a:off x="104251" y="5064456"/>
            <a:ext cx="2005630" cy="32847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algn="ctr"/>
            <a:r>
              <a:rPr lang="ja-JP" altLang="en-US" sz="1600" b="1" dirty="0">
                <a:latin typeface="Meiryo UI" panose="020B0604030504040204" pitchFamily="50" charset="-128"/>
                <a:ea typeface="Meiryo UI" panose="020B0604030504040204" pitchFamily="50" charset="-128"/>
              </a:rPr>
              <a:t>今後の更なる計画</a:t>
            </a:r>
          </a:p>
        </p:txBody>
      </p:sp>
      <p:sp>
        <p:nvSpPr>
          <p:cNvPr id="8" name="テキスト ボックス 7">
            <a:extLst>
              <a:ext uri="{FF2B5EF4-FFF2-40B4-BE49-F238E27FC236}">
                <a16:creationId xmlns:a16="http://schemas.microsoft.com/office/drawing/2014/main" id="{AE98BE6A-B203-42BA-B09E-F17EC3A24DFA}"/>
              </a:ext>
            </a:extLst>
          </p:cNvPr>
          <p:cNvSpPr txBox="1"/>
          <p:nvPr/>
        </p:nvSpPr>
        <p:spPr>
          <a:xfrm>
            <a:off x="155051" y="5392928"/>
            <a:ext cx="7388749" cy="1220847"/>
          </a:xfrm>
          <a:prstGeom prst="rect">
            <a:avLst/>
          </a:prstGeom>
          <a:noFill/>
        </p:spPr>
        <p:txBody>
          <a:bodyPr wrap="square" rtlCol="0">
            <a:spAutoFit/>
          </a:bodyPr>
          <a:lstStyle/>
          <a:p>
            <a:pPr>
              <a:lnSpc>
                <a:spcPts val="2200"/>
              </a:lnSpc>
            </a:pPr>
            <a:r>
              <a:rPr kumimoji="1" lang="ja-JP" altLang="en-US" sz="1200" b="1" dirty="0">
                <a:latin typeface="Meiryo UI" panose="020B0604030504040204" pitchFamily="50" charset="-128"/>
                <a:ea typeface="Meiryo UI" panose="020B0604030504040204" pitchFamily="50" charset="-128"/>
              </a:rPr>
              <a:t>ストーリー性のある演出</a:t>
            </a:r>
            <a:endParaRPr kumimoji="1" lang="en-US" altLang="ja-JP" sz="1200" b="1" dirty="0">
              <a:latin typeface="Meiryo UI" panose="020B0604030504040204" pitchFamily="50" charset="-128"/>
              <a:ea typeface="Meiryo UI" panose="020B0604030504040204" pitchFamily="50" charset="-128"/>
            </a:endParaRPr>
          </a:p>
          <a:p>
            <a:pPr>
              <a:lnSpc>
                <a:spcPts val="2200"/>
              </a:lnSpc>
            </a:pPr>
            <a:r>
              <a:rPr kumimoji="1" lang="ja-JP" altLang="en-US" sz="1200" dirty="0">
                <a:latin typeface="Meiryo UI" panose="020B0604030504040204" pitchFamily="50" charset="-128"/>
                <a:ea typeface="Meiryo UI" panose="020B0604030504040204" pitchFamily="50" charset="-128"/>
              </a:rPr>
              <a:t>パビリオン全体で、より深い⾃分ゴト化した体験となるストーリーを計画し、ワクワク感のある体験価値づくりを行う</a:t>
            </a:r>
            <a:endParaRPr kumimoji="1" lang="en-US" altLang="ja-JP" sz="1200" dirty="0">
              <a:latin typeface="Meiryo UI" panose="020B0604030504040204" pitchFamily="50" charset="-128"/>
              <a:ea typeface="Meiryo UI" panose="020B0604030504040204" pitchFamily="50" charset="-128"/>
            </a:endParaRPr>
          </a:p>
          <a:p>
            <a:pPr>
              <a:lnSpc>
                <a:spcPts val="2200"/>
              </a:lnSpc>
            </a:pPr>
            <a:r>
              <a:rPr kumimoji="1" lang="ja-JP" altLang="en-US" sz="1200" b="1" dirty="0">
                <a:latin typeface="Meiryo UI" panose="020B0604030504040204" pitchFamily="50" charset="-128"/>
                <a:ea typeface="Meiryo UI" panose="020B0604030504040204" pitchFamily="50" charset="-128"/>
              </a:rPr>
              <a:t>とことん楽しむための展示演出</a:t>
            </a:r>
            <a:endParaRPr kumimoji="1" lang="en-US" altLang="ja-JP" sz="1200" b="1" dirty="0">
              <a:latin typeface="Meiryo UI" panose="020B0604030504040204" pitchFamily="50" charset="-128"/>
              <a:ea typeface="Meiryo UI" panose="020B0604030504040204" pitchFamily="50" charset="-128"/>
            </a:endParaRPr>
          </a:p>
          <a:p>
            <a:pPr>
              <a:lnSpc>
                <a:spcPts val="2200"/>
              </a:lnSpc>
            </a:pPr>
            <a:r>
              <a:rPr kumimoji="1" lang="ja-JP" altLang="en-US" sz="1200" dirty="0">
                <a:latin typeface="Meiryo UI" panose="020B0604030504040204" pitchFamily="50" charset="-128"/>
                <a:ea typeface="Meiryo UI" panose="020B0604030504040204" pitchFamily="50" charset="-128"/>
              </a:rPr>
              <a:t>⼦供から⼤⼈まで楽しめ、食・笑い・学びなど、エンターテイメントな話題性のある演出を行う</a:t>
            </a:r>
            <a:endParaRPr kumimoji="1" lang="ja-JP" altLang="en-US" sz="1100" dirty="0">
              <a:latin typeface="Meiryo UI" panose="020B0604030504040204" pitchFamily="50" charset="-128"/>
              <a:ea typeface="Meiryo UI" panose="020B0604030504040204" pitchFamily="50" charset="-128"/>
            </a:endParaRPr>
          </a:p>
        </p:txBody>
      </p:sp>
      <p:sp>
        <p:nvSpPr>
          <p:cNvPr id="15" name="Google Shape;357;p50">
            <a:extLst>
              <a:ext uri="{FF2B5EF4-FFF2-40B4-BE49-F238E27FC236}">
                <a16:creationId xmlns:a16="http://schemas.microsoft.com/office/drawing/2014/main" id="{981309CD-99E8-48CE-8227-C0962F920584}"/>
              </a:ext>
            </a:extLst>
          </p:cNvPr>
          <p:cNvSpPr txBox="1">
            <a:spLocks/>
          </p:cNvSpPr>
          <p:nvPr/>
        </p:nvSpPr>
        <p:spPr>
          <a:xfrm>
            <a:off x="3381" y="822995"/>
            <a:ext cx="9902619" cy="656100"/>
          </a:xfrm>
          <a:prstGeom prst="rect">
            <a:avLst/>
          </a:prstGeom>
          <a:noFill/>
          <a:ln>
            <a:noFill/>
          </a:ln>
        </p:spPr>
        <p:txBody>
          <a:bodyPr spcFirstLastPara="1" vert="horz" wrap="square" lIns="91425" tIns="91425" rIns="91425" bIns="91425"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30000"/>
              </a:lnSpc>
              <a:spcBef>
                <a:spcPts val="0"/>
              </a:spcBef>
            </a:pPr>
            <a:r>
              <a:rPr lang="ja-JP" altLang="en-US" sz="1400" b="1" dirty="0">
                <a:solidFill>
                  <a:schemeClr val="bg1"/>
                </a:solidFill>
                <a:latin typeface="Hiragino Kaku Gothic ProN W6" panose="020B0300000000000000" pitchFamily="34" charset="-128"/>
                <a:ea typeface="Hiragino Kaku Gothic ProN W6" panose="020B0300000000000000" pitchFamily="34" charset="-128"/>
              </a:rPr>
              <a:t>大阪パビリオン全体を「未来の都市生活」として描き</a:t>
            </a:r>
          </a:p>
          <a:p>
            <a:pPr>
              <a:lnSpc>
                <a:spcPct val="130000"/>
              </a:lnSpc>
              <a:spcBef>
                <a:spcPts val="0"/>
              </a:spcBef>
            </a:pPr>
            <a:r>
              <a:rPr lang="ja-JP" altLang="en-US" sz="1400" b="1" dirty="0">
                <a:solidFill>
                  <a:schemeClr val="bg1"/>
                </a:solidFill>
                <a:latin typeface="Hiragino Kaku Gothic ProN W6" panose="020B0300000000000000" pitchFamily="34" charset="-128"/>
                <a:ea typeface="Hiragino Kaku Gothic ProN W6" panose="020B0300000000000000" pitchFamily="34" charset="-128"/>
              </a:rPr>
              <a:t>来館者を未来都市に生きる生活者として コンテンツや体験を設計し演出</a:t>
            </a:r>
          </a:p>
        </p:txBody>
      </p:sp>
      <p:grpSp>
        <p:nvGrpSpPr>
          <p:cNvPr id="16" name="グループ化 15">
            <a:extLst>
              <a:ext uri="{FF2B5EF4-FFF2-40B4-BE49-F238E27FC236}">
                <a16:creationId xmlns:a16="http://schemas.microsoft.com/office/drawing/2014/main" id="{483B5E03-FEBB-4743-8F8B-3E38347A663A}"/>
              </a:ext>
            </a:extLst>
          </p:cNvPr>
          <p:cNvGrpSpPr/>
          <p:nvPr/>
        </p:nvGrpSpPr>
        <p:grpSpPr>
          <a:xfrm>
            <a:off x="19744" y="2905887"/>
            <a:ext cx="9421477" cy="2146978"/>
            <a:chOff x="-283388" y="3010034"/>
            <a:chExt cx="8687488" cy="1979716"/>
          </a:xfrm>
        </p:grpSpPr>
        <p:sp>
          <p:nvSpPr>
            <p:cNvPr id="22" name="Google Shape;363;p50">
              <a:extLst>
                <a:ext uri="{FF2B5EF4-FFF2-40B4-BE49-F238E27FC236}">
                  <a16:creationId xmlns:a16="http://schemas.microsoft.com/office/drawing/2014/main" id="{6F855557-DF0E-44E9-BF14-B99C485FE724}"/>
                </a:ext>
              </a:extLst>
            </p:cNvPr>
            <p:cNvSpPr txBox="1">
              <a:spLocks/>
            </p:cNvSpPr>
            <p:nvPr/>
          </p:nvSpPr>
          <p:spPr>
            <a:xfrm>
              <a:off x="476087" y="3010034"/>
              <a:ext cx="2941200" cy="300600"/>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街中に存在するスキャニングマシン</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23" name="Google Shape;364;p50">
              <a:extLst>
                <a:ext uri="{FF2B5EF4-FFF2-40B4-BE49-F238E27FC236}">
                  <a16:creationId xmlns:a16="http://schemas.microsoft.com/office/drawing/2014/main" id="{A12686FE-3A66-4B34-812E-98EA443F568E}"/>
                </a:ext>
              </a:extLst>
            </p:cNvPr>
            <p:cNvSpPr txBox="1">
              <a:spLocks/>
            </p:cNvSpPr>
            <p:nvPr/>
          </p:nvSpPr>
          <p:spPr>
            <a:xfrm>
              <a:off x="3005036" y="3016165"/>
              <a:ext cx="2941200" cy="351000"/>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都市移動用のモビリティ</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24" name="Google Shape;365;p50">
              <a:extLst>
                <a:ext uri="{FF2B5EF4-FFF2-40B4-BE49-F238E27FC236}">
                  <a16:creationId xmlns:a16="http://schemas.microsoft.com/office/drawing/2014/main" id="{97E5134F-F77E-4137-93C1-B173F950945E}"/>
                </a:ext>
              </a:extLst>
            </p:cNvPr>
            <p:cNvSpPr txBox="1">
              <a:spLocks/>
            </p:cNvSpPr>
            <p:nvPr/>
          </p:nvSpPr>
          <p:spPr>
            <a:xfrm>
              <a:off x="5773700" y="3044282"/>
              <a:ext cx="2630400" cy="460500"/>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未来のフードスタンド</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25" name="Google Shape;366;p50">
              <a:extLst>
                <a:ext uri="{FF2B5EF4-FFF2-40B4-BE49-F238E27FC236}">
                  <a16:creationId xmlns:a16="http://schemas.microsoft.com/office/drawing/2014/main" id="{FB14A88F-5AF1-4A6E-83A3-D299F2149346}"/>
                </a:ext>
              </a:extLst>
            </p:cNvPr>
            <p:cNvSpPr txBox="1">
              <a:spLocks/>
            </p:cNvSpPr>
            <p:nvPr/>
          </p:nvSpPr>
          <p:spPr>
            <a:xfrm>
              <a:off x="-283388" y="4529250"/>
              <a:ext cx="2366100" cy="460500"/>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未来のヘルスケア体験</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26" name="Google Shape;367;p50">
              <a:extLst>
                <a:ext uri="{FF2B5EF4-FFF2-40B4-BE49-F238E27FC236}">
                  <a16:creationId xmlns:a16="http://schemas.microsoft.com/office/drawing/2014/main" id="{786A5CC0-8500-4D08-ADA5-40AE4831DEE4}"/>
                </a:ext>
              </a:extLst>
            </p:cNvPr>
            <p:cNvSpPr txBox="1">
              <a:spLocks/>
            </p:cNvSpPr>
            <p:nvPr/>
          </p:nvSpPr>
          <p:spPr>
            <a:xfrm>
              <a:off x="2008875" y="4529250"/>
              <a:ext cx="2415000" cy="460500"/>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未来の医療サービス</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grpSp>
      <p:sp>
        <p:nvSpPr>
          <p:cNvPr id="27" name="Google Shape;367;p50">
            <a:extLst>
              <a:ext uri="{FF2B5EF4-FFF2-40B4-BE49-F238E27FC236}">
                <a16:creationId xmlns:a16="http://schemas.microsoft.com/office/drawing/2014/main" id="{BF826F87-205D-4A12-9C0B-05FCCDA392A3}"/>
              </a:ext>
            </a:extLst>
          </p:cNvPr>
          <p:cNvSpPr txBox="1">
            <a:spLocks/>
          </p:cNvSpPr>
          <p:nvPr/>
        </p:nvSpPr>
        <p:spPr>
          <a:xfrm>
            <a:off x="5673091" y="4553458"/>
            <a:ext cx="1649406" cy="374354"/>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『XR</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シアター</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pic>
        <p:nvPicPr>
          <p:cNvPr id="1026" name="Picture 2" descr="画像のプレビュー">
            <a:extLst>
              <a:ext uri="{FF2B5EF4-FFF2-40B4-BE49-F238E27FC236}">
                <a16:creationId xmlns:a16="http://schemas.microsoft.com/office/drawing/2014/main" id="{AFFE5671-70FF-486F-A615-E1B5C688F38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691427" y="3298737"/>
            <a:ext cx="2269620" cy="1276644"/>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53F3DCC8-A6B2-47A9-BC03-023D74F13C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19031" y="1673558"/>
            <a:ext cx="2269542" cy="1276634"/>
          </a:xfrm>
          <a:prstGeom prst="rect">
            <a:avLst/>
          </a:prstGeom>
        </p:spPr>
      </p:pic>
      <p:pic>
        <p:nvPicPr>
          <p:cNvPr id="28" name="図 27">
            <a:extLst>
              <a:ext uri="{FF2B5EF4-FFF2-40B4-BE49-F238E27FC236}">
                <a16:creationId xmlns:a16="http://schemas.microsoft.com/office/drawing/2014/main" id="{80E61D58-893B-4713-8F36-FB446E037AC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64003" y="1673557"/>
            <a:ext cx="2265064" cy="1276634"/>
          </a:xfrm>
          <a:prstGeom prst="rect">
            <a:avLst/>
          </a:prstGeom>
        </p:spPr>
      </p:pic>
      <p:pic>
        <p:nvPicPr>
          <p:cNvPr id="30" name="図 29">
            <a:extLst>
              <a:ext uri="{FF2B5EF4-FFF2-40B4-BE49-F238E27FC236}">
                <a16:creationId xmlns:a16="http://schemas.microsoft.com/office/drawing/2014/main" id="{5600EB9D-8A1C-41F2-ABAC-2E08145036E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878537" y="1685434"/>
            <a:ext cx="2265064" cy="1276635"/>
          </a:xfrm>
          <a:prstGeom prst="rect">
            <a:avLst/>
          </a:prstGeom>
        </p:spPr>
      </p:pic>
      <p:pic>
        <p:nvPicPr>
          <p:cNvPr id="448" name="図 447">
            <a:extLst>
              <a:ext uri="{FF2B5EF4-FFF2-40B4-BE49-F238E27FC236}">
                <a16:creationId xmlns:a16="http://schemas.microsoft.com/office/drawing/2014/main" id="{B95E4376-EACD-406F-8049-02A08ACCE84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90874" y="3293019"/>
            <a:ext cx="2269620" cy="1260267"/>
          </a:xfrm>
          <a:prstGeom prst="rect">
            <a:avLst/>
          </a:prstGeom>
        </p:spPr>
      </p:pic>
      <p:pic>
        <p:nvPicPr>
          <p:cNvPr id="31" name="図 30">
            <a:extLst>
              <a:ext uri="{FF2B5EF4-FFF2-40B4-BE49-F238E27FC236}">
                <a16:creationId xmlns:a16="http://schemas.microsoft.com/office/drawing/2014/main" id="{3E40D286-8C54-44AD-9049-AE4EC04E412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12894" y="1673342"/>
            <a:ext cx="2269542" cy="1276634"/>
          </a:xfrm>
          <a:prstGeom prst="rect">
            <a:avLst/>
          </a:prstGeom>
        </p:spPr>
      </p:pic>
      <p:pic>
        <p:nvPicPr>
          <p:cNvPr id="32" name="図 31">
            <a:extLst>
              <a:ext uri="{FF2B5EF4-FFF2-40B4-BE49-F238E27FC236}">
                <a16:creationId xmlns:a16="http://schemas.microsoft.com/office/drawing/2014/main" id="{4A36DF7F-83ED-47D0-BC02-F443680214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57866" y="1673341"/>
            <a:ext cx="2265064" cy="1276634"/>
          </a:xfrm>
          <a:prstGeom prst="rect">
            <a:avLst/>
          </a:prstGeom>
        </p:spPr>
      </p:pic>
      <p:pic>
        <p:nvPicPr>
          <p:cNvPr id="33" name="図 32">
            <a:extLst>
              <a:ext uri="{FF2B5EF4-FFF2-40B4-BE49-F238E27FC236}">
                <a16:creationId xmlns:a16="http://schemas.microsoft.com/office/drawing/2014/main" id="{44682013-A597-4C85-808F-E8BA16D8AF0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872400" y="1685218"/>
            <a:ext cx="2265064" cy="1276635"/>
          </a:xfrm>
          <a:prstGeom prst="rect">
            <a:avLst/>
          </a:prstGeom>
        </p:spPr>
      </p:pic>
      <p:pic>
        <p:nvPicPr>
          <p:cNvPr id="2" name="図 1"/>
          <p:cNvPicPr>
            <a:picLocks noChangeAspect="1"/>
          </p:cNvPicPr>
          <p:nvPr/>
        </p:nvPicPr>
        <p:blipFill>
          <a:blip r:embed="rId8"/>
          <a:stretch>
            <a:fillRect/>
          </a:stretch>
        </p:blipFill>
        <p:spPr>
          <a:xfrm>
            <a:off x="7672752" y="3320831"/>
            <a:ext cx="2029077" cy="1232456"/>
          </a:xfrm>
          <a:prstGeom prst="rect">
            <a:avLst/>
          </a:prstGeom>
        </p:spPr>
      </p:pic>
      <p:sp>
        <p:nvSpPr>
          <p:cNvPr id="34" name="Google Shape;367;p50">
            <a:extLst>
              <a:ext uri="{FF2B5EF4-FFF2-40B4-BE49-F238E27FC236}">
                <a16:creationId xmlns:a16="http://schemas.microsoft.com/office/drawing/2014/main" id="{BF826F87-205D-4A12-9C0B-05FCCDA392A3}"/>
              </a:ext>
            </a:extLst>
          </p:cNvPr>
          <p:cNvSpPr txBox="1">
            <a:spLocks/>
          </p:cNvSpPr>
          <p:nvPr/>
        </p:nvSpPr>
        <p:spPr>
          <a:xfrm>
            <a:off x="7521754" y="4564501"/>
            <a:ext cx="2461139" cy="374354"/>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spcBef>
                <a:spcPts val="0"/>
              </a:spcBef>
            </a:pPr>
            <a:r>
              <a:rPr lang="en-US" altLang="ja-JP" sz="11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100" b="1" dirty="0">
                <a:solidFill>
                  <a:schemeClr val="bg1"/>
                </a:solidFill>
                <a:latin typeface="Hiragino Kaku Gothic ProN W6" panose="020B0300000000000000" pitchFamily="34" charset="-128"/>
                <a:ea typeface="Hiragino Kaku Gothic ProN W6" panose="020B0300000000000000" pitchFamily="34" charset="-128"/>
              </a:rPr>
              <a:t>中小企業・スタートアップ展示</a:t>
            </a:r>
            <a:r>
              <a:rPr lang="en-US" altLang="ja-JP" sz="11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100" b="1" dirty="0">
              <a:solidFill>
                <a:schemeClr val="bg1"/>
              </a:solidFill>
              <a:latin typeface="Hiragino Kaku Gothic ProN W6" panose="020B0300000000000000" pitchFamily="34" charset="-128"/>
              <a:ea typeface="Hiragino Kaku Gothic ProN W6" panose="020B0300000000000000" pitchFamily="34" charset="-128"/>
            </a:endParaRPr>
          </a:p>
        </p:txBody>
      </p:sp>
      <p:pic>
        <p:nvPicPr>
          <p:cNvPr id="37" name="図 36">
            <a:extLst>
              <a:ext uri="{FF2B5EF4-FFF2-40B4-BE49-F238E27FC236}">
                <a16:creationId xmlns:a16="http://schemas.microsoft.com/office/drawing/2014/main" id="{8AA2D68C-9EF5-4CDA-AE72-459A316FBEA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142135" y="3311989"/>
            <a:ext cx="2362200" cy="1302092"/>
          </a:xfrm>
          <a:prstGeom prst="rect">
            <a:avLst/>
          </a:prstGeom>
        </p:spPr>
      </p:pic>
    </p:spTree>
    <p:extLst>
      <p:ext uri="{BB962C8B-B14F-4D97-AF65-F5344CB8AC3E}">
        <p14:creationId xmlns:p14="http://schemas.microsoft.com/office/powerpoint/2010/main" val="216299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68D8E08-7186-4321-AC64-75E57D2DD888}"/>
              </a:ext>
            </a:extLst>
          </p:cNvPr>
          <p:cNvSpPr/>
          <p:nvPr/>
        </p:nvSpPr>
        <p:spPr>
          <a:xfrm>
            <a:off x="-5368" y="950584"/>
            <a:ext cx="9902619" cy="4292152"/>
          </a:xfrm>
          <a:prstGeom prst="rect">
            <a:avLst/>
          </a:prstGeom>
          <a:solidFill>
            <a:schemeClr val="tx1">
              <a:alpha val="6532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7" name="Google Shape;477;p7"/>
          <p:cNvSpPr txBox="1">
            <a:spLocks noGrp="1"/>
          </p:cNvSpPr>
          <p:nvPr>
            <p:ph type="sldNum" idx="12"/>
          </p:nvPr>
        </p:nvSpPr>
        <p:spPr>
          <a:xfrm>
            <a:off x="9331836" y="6238387"/>
            <a:ext cx="570783" cy="508200"/>
          </a:xfrm>
          <a:prstGeom prst="rect">
            <a:avLst/>
          </a:prstGeom>
          <a:noFill/>
          <a:ln>
            <a:noFill/>
          </a:ln>
        </p:spPr>
        <p:txBody>
          <a:bodyPr spcFirstLastPara="1" vert="horz" wrap="square" lIns="91425" tIns="91425" rIns="91425" bIns="91425" rtlCol="0" anchor="ctr" anchorCtr="0">
            <a:noAutofit/>
          </a:bodyPr>
          <a:lstStyle/>
          <a:p>
            <a:pPr>
              <a:buSzPts val="1000"/>
            </a:pPr>
            <a:r>
              <a:rPr lang="ja-JP" altLang="en-US" sz="1200" dirty="0">
                <a:latin typeface="+mn-ea"/>
              </a:rPr>
              <a:t>５</a:t>
            </a:r>
            <a:endParaRPr sz="1200" dirty="0">
              <a:latin typeface="+mn-ea"/>
            </a:endParaRPr>
          </a:p>
        </p:txBody>
      </p:sp>
      <p:sp>
        <p:nvSpPr>
          <p:cNvPr id="24" name="Google Shape;365;p50">
            <a:extLst>
              <a:ext uri="{FF2B5EF4-FFF2-40B4-BE49-F238E27FC236}">
                <a16:creationId xmlns:a16="http://schemas.microsoft.com/office/drawing/2014/main" id="{97E5134F-F77E-4137-93C1-B173F950945E}"/>
              </a:ext>
            </a:extLst>
          </p:cNvPr>
          <p:cNvSpPr txBox="1">
            <a:spLocks/>
          </p:cNvSpPr>
          <p:nvPr/>
        </p:nvSpPr>
        <p:spPr>
          <a:xfrm>
            <a:off x="3621811" y="4795139"/>
            <a:ext cx="2852638" cy="499407"/>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未来のフードスタンド</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25" name="Google Shape;366;p50">
            <a:extLst>
              <a:ext uri="{FF2B5EF4-FFF2-40B4-BE49-F238E27FC236}">
                <a16:creationId xmlns:a16="http://schemas.microsoft.com/office/drawing/2014/main" id="{FB14A88F-5AF1-4A6E-83A3-D299F2149346}"/>
              </a:ext>
            </a:extLst>
          </p:cNvPr>
          <p:cNvSpPr txBox="1">
            <a:spLocks/>
          </p:cNvSpPr>
          <p:nvPr/>
        </p:nvSpPr>
        <p:spPr>
          <a:xfrm>
            <a:off x="3791360" y="2797881"/>
            <a:ext cx="2566007" cy="499407"/>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未来のヘルスケア体験</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26" name="Google Shape;367;p50">
            <a:extLst>
              <a:ext uri="{FF2B5EF4-FFF2-40B4-BE49-F238E27FC236}">
                <a16:creationId xmlns:a16="http://schemas.microsoft.com/office/drawing/2014/main" id="{786A5CC0-8500-4D08-ADA5-40AE4831DEE4}"/>
              </a:ext>
            </a:extLst>
          </p:cNvPr>
          <p:cNvSpPr txBox="1">
            <a:spLocks/>
          </p:cNvSpPr>
          <p:nvPr/>
        </p:nvSpPr>
        <p:spPr>
          <a:xfrm>
            <a:off x="6611965" y="2797881"/>
            <a:ext cx="2619039" cy="499407"/>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未来の医療サービス</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pic>
        <p:nvPicPr>
          <p:cNvPr id="1026" name="Picture 2" descr="画像のプレビュー">
            <a:extLst>
              <a:ext uri="{FF2B5EF4-FFF2-40B4-BE49-F238E27FC236}">
                <a16:creationId xmlns:a16="http://schemas.microsoft.com/office/drawing/2014/main" id="{AFFE5671-70FF-486F-A615-E1B5C688F38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83949" y="1543160"/>
            <a:ext cx="2269620" cy="1276644"/>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a:extLst>
              <a:ext uri="{FF2B5EF4-FFF2-40B4-BE49-F238E27FC236}">
                <a16:creationId xmlns:a16="http://schemas.microsoft.com/office/drawing/2014/main" id="{5600EB9D-8A1C-41F2-ABAC-2E08145036E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24365" y="3540346"/>
            <a:ext cx="2265064" cy="1276635"/>
          </a:xfrm>
          <a:prstGeom prst="rect">
            <a:avLst/>
          </a:prstGeom>
        </p:spPr>
      </p:pic>
      <p:pic>
        <p:nvPicPr>
          <p:cNvPr id="31" name="図 30">
            <a:extLst>
              <a:ext uri="{FF2B5EF4-FFF2-40B4-BE49-F238E27FC236}">
                <a16:creationId xmlns:a16="http://schemas.microsoft.com/office/drawing/2014/main" id="{3E40D286-8C54-44AD-9049-AE4EC04E412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7099" y="2527548"/>
            <a:ext cx="2269542" cy="1276634"/>
          </a:xfrm>
          <a:prstGeom prst="rect">
            <a:avLst/>
          </a:prstGeom>
        </p:spPr>
      </p:pic>
      <p:sp>
        <p:nvSpPr>
          <p:cNvPr id="34" name="テキスト ボックス 33">
            <a:extLst>
              <a:ext uri="{FF2B5EF4-FFF2-40B4-BE49-F238E27FC236}">
                <a16:creationId xmlns:a16="http://schemas.microsoft.com/office/drawing/2014/main" id="{5F6F67F6-C83C-D445-BD16-C77C52A128FF}"/>
              </a:ext>
            </a:extLst>
          </p:cNvPr>
          <p:cNvSpPr txBox="1"/>
          <p:nvPr/>
        </p:nvSpPr>
        <p:spPr>
          <a:xfrm>
            <a:off x="356001" y="365423"/>
            <a:ext cx="1801853" cy="32847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algn="ctr"/>
            <a:r>
              <a:rPr lang="ja-JP" altLang="en-US" sz="1600" b="1" dirty="0">
                <a:latin typeface="Meiryo UI" panose="020B0604030504040204" pitchFamily="50" charset="-128"/>
                <a:ea typeface="Meiryo UI" panose="020B0604030504040204" pitchFamily="50" charset="-128"/>
              </a:rPr>
              <a:t>目的別体験</a:t>
            </a:r>
          </a:p>
        </p:txBody>
      </p:sp>
      <p:sp>
        <p:nvSpPr>
          <p:cNvPr id="35" name="テキスト ボックス 34">
            <a:extLst>
              <a:ext uri="{FF2B5EF4-FFF2-40B4-BE49-F238E27FC236}">
                <a16:creationId xmlns:a16="http://schemas.microsoft.com/office/drawing/2014/main" id="{C10589F0-A1E7-AE4B-A32C-46567BB585D7}"/>
              </a:ext>
            </a:extLst>
          </p:cNvPr>
          <p:cNvSpPr txBox="1"/>
          <p:nvPr/>
        </p:nvSpPr>
        <p:spPr>
          <a:xfrm>
            <a:off x="356001" y="5626662"/>
            <a:ext cx="9394949" cy="938719"/>
          </a:xfrm>
          <a:prstGeom prst="rect">
            <a:avLst/>
          </a:prstGeom>
          <a:noFill/>
        </p:spPr>
        <p:txBody>
          <a:bodyPr wrap="square" rtlCol="0">
            <a:spAutoFit/>
          </a:bodyPr>
          <a:lstStyle/>
          <a:p>
            <a:pPr>
              <a:lnSpc>
                <a:spcPts val="2200"/>
              </a:lnSpc>
            </a:pPr>
            <a:r>
              <a:rPr kumimoji="1" lang="ja-JP" altLang="en-US" sz="1200" b="1" dirty="0">
                <a:latin typeface="Meiryo UI" panose="020B0604030504040204" pitchFamily="50" charset="-128"/>
                <a:ea typeface="Meiryo UI" panose="020B0604030504040204" pitchFamily="50" charset="-128"/>
              </a:rPr>
              <a:t>来館者の目的に応じて、下記体験できるコースを用意することを検討</a:t>
            </a:r>
            <a:endParaRPr kumimoji="1" lang="en-US" altLang="ja-JP" sz="1200" b="1" dirty="0">
              <a:latin typeface="Meiryo UI" panose="020B0604030504040204" pitchFamily="50" charset="-128"/>
              <a:ea typeface="Meiryo UI" panose="020B0604030504040204" pitchFamily="50" charset="-128"/>
            </a:endParaRPr>
          </a:p>
          <a:p>
            <a:pPr>
              <a:lnSpc>
                <a:spcPts val="2200"/>
              </a:lnSpc>
            </a:pPr>
            <a:r>
              <a:rPr kumimoji="1" lang="ja-JP" altLang="en-US" sz="1200" b="1" dirty="0">
                <a:latin typeface="Meiryo UI" panose="020B0604030504040204" pitchFamily="50" charset="-128"/>
                <a:ea typeface="Meiryo UI" panose="020B0604030504040204" pitchFamily="50" charset="-128"/>
              </a:rPr>
              <a:t>①</a:t>
            </a:r>
            <a:r>
              <a:rPr kumimoji="1" lang="ja-JP" altLang="en-US" sz="1200" dirty="0">
                <a:latin typeface="Meiryo UI" panose="020B0604030504040204" pitchFamily="50" charset="-128"/>
                <a:ea typeface="Meiryo UI" panose="020B0604030504040204" pitchFamily="50" charset="-128"/>
              </a:rPr>
              <a:t>都市移動用のモビリティ（ライド）</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センシング</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→未来のヘルスケア体験→未来の医療サービス　を中心に、</a:t>
            </a:r>
            <a:r>
              <a:rPr kumimoji="1" lang="ja-JP" altLang="en-US" sz="1200" b="1" dirty="0">
                <a:solidFill>
                  <a:srgbClr val="FF0000"/>
                </a:solidFill>
                <a:latin typeface="Meiryo UI" panose="020B0604030504040204" pitchFamily="50" charset="-128"/>
                <a:ea typeface="Meiryo UI" panose="020B0604030504040204" pitchFamily="50" charset="-128"/>
              </a:rPr>
              <a:t>ヘルスケア体験</a:t>
            </a:r>
            <a:endParaRPr kumimoji="1" lang="en-US" altLang="ja-JP" sz="1200" b="1" dirty="0">
              <a:solidFill>
                <a:srgbClr val="FF0000"/>
              </a:solidFill>
              <a:latin typeface="Meiryo UI" panose="020B0604030504040204" pitchFamily="50" charset="-128"/>
              <a:ea typeface="Meiryo UI" panose="020B0604030504040204" pitchFamily="50" charset="-128"/>
            </a:endParaRPr>
          </a:p>
          <a:p>
            <a:pPr>
              <a:lnSpc>
                <a:spcPts val="2200"/>
              </a:lnSpc>
            </a:pPr>
            <a:r>
              <a:rPr kumimoji="1" lang="ja-JP" altLang="en-US" sz="1200" b="1" dirty="0">
                <a:latin typeface="Meiryo UI" panose="020B0604030504040204" pitchFamily="50" charset="-128"/>
                <a:ea typeface="Meiryo UI" panose="020B0604030504040204" pitchFamily="50" charset="-128"/>
              </a:rPr>
              <a:t>②</a:t>
            </a:r>
            <a:r>
              <a:rPr kumimoji="1" lang="ja-JP" altLang="en-US" sz="1200" dirty="0">
                <a:latin typeface="Meiryo UI" panose="020B0604030504040204" pitchFamily="50" charset="-128"/>
                <a:ea typeface="Meiryo UI" panose="020B0604030504040204" pitchFamily="50" charset="-128"/>
              </a:rPr>
              <a:t>都市移動用のモビリティ（ライド）</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エンタメ</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→未来のフードスタンド   →ＸＲシアター　        を中心に、</a:t>
            </a:r>
            <a:r>
              <a:rPr kumimoji="1" lang="ja-JP" altLang="en-US" sz="1200" b="1" dirty="0">
                <a:solidFill>
                  <a:srgbClr val="FF0000"/>
                </a:solidFill>
                <a:latin typeface="Meiryo UI" panose="020B0604030504040204" pitchFamily="50" charset="-128"/>
                <a:ea typeface="Meiryo UI" panose="020B0604030504040204" pitchFamily="50" charset="-128"/>
              </a:rPr>
              <a:t>エンターテイメント体験</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37" name="Google Shape;364;p50">
            <a:extLst>
              <a:ext uri="{FF2B5EF4-FFF2-40B4-BE49-F238E27FC236}">
                <a16:creationId xmlns:a16="http://schemas.microsoft.com/office/drawing/2014/main" id="{A12686FE-3A66-4B34-812E-98EA443F568E}"/>
              </a:ext>
            </a:extLst>
          </p:cNvPr>
          <p:cNvSpPr txBox="1">
            <a:spLocks/>
          </p:cNvSpPr>
          <p:nvPr/>
        </p:nvSpPr>
        <p:spPr>
          <a:xfrm>
            <a:off x="-73280" y="3874520"/>
            <a:ext cx="3189696" cy="380655"/>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都市移動用のモビリティ</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38" name="Google Shape;367;p50">
            <a:extLst>
              <a:ext uri="{FF2B5EF4-FFF2-40B4-BE49-F238E27FC236}">
                <a16:creationId xmlns:a16="http://schemas.microsoft.com/office/drawing/2014/main" id="{BF826F87-205D-4A12-9C0B-05FCCDA392A3}"/>
              </a:ext>
            </a:extLst>
          </p:cNvPr>
          <p:cNvSpPr txBox="1">
            <a:spLocks/>
          </p:cNvSpPr>
          <p:nvPr/>
        </p:nvSpPr>
        <p:spPr>
          <a:xfrm>
            <a:off x="7349007" y="4813963"/>
            <a:ext cx="1649406" cy="374354"/>
          </a:xfrm>
          <a:prstGeom prst="rect">
            <a:avLst/>
          </a:prstGeom>
          <a:noFill/>
          <a:ln>
            <a:noFill/>
          </a:ln>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spcBef>
                <a:spcPts val="0"/>
              </a:spcBef>
            </a:pP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『XR</a:t>
            </a:r>
            <a:r>
              <a:rPr lang="ja-JP" altLang="en-US" sz="1200" b="1" dirty="0">
                <a:solidFill>
                  <a:schemeClr val="bg1"/>
                </a:solidFill>
                <a:latin typeface="Hiragino Kaku Gothic ProN W6" panose="020B0300000000000000" pitchFamily="34" charset="-128"/>
                <a:ea typeface="Hiragino Kaku Gothic ProN W6" panose="020B0300000000000000" pitchFamily="34" charset="-128"/>
              </a:rPr>
              <a:t>シアター</a:t>
            </a:r>
            <a:r>
              <a:rPr lang="en-US" altLang="ja-JP" sz="1200" b="1" dirty="0">
                <a:solidFill>
                  <a:schemeClr val="bg1"/>
                </a:solidFill>
                <a:latin typeface="Hiragino Kaku Gothic ProN W6" panose="020B0300000000000000" pitchFamily="34" charset="-128"/>
                <a:ea typeface="Hiragino Kaku Gothic ProN W6" panose="020B0300000000000000" pitchFamily="34" charset="-128"/>
              </a:rPr>
              <a:t>』</a:t>
            </a:r>
            <a:endParaRPr lang="ja-JP" altLang="en-US" sz="12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3" name="下矢印 2"/>
          <p:cNvSpPr/>
          <p:nvPr/>
        </p:nvSpPr>
        <p:spPr>
          <a:xfrm rot="-6900000">
            <a:off x="2912155" y="2433272"/>
            <a:ext cx="747347" cy="689968"/>
          </a:xfrm>
          <a:prstGeom prst="downArrow">
            <a:avLst>
              <a:gd name="adj1" fmla="val 429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rot="-5400000">
            <a:off x="5941580" y="3845519"/>
            <a:ext cx="747347" cy="689968"/>
          </a:xfrm>
          <a:prstGeom prst="downArrow">
            <a:avLst>
              <a:gd name="adj1" fmla="val 429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rot="18300000">
            <a:off x="2893331" y="3236274"/>
            <a:ext cx="747347" cy="689968"/>
          </a:xfrm>
          <a:prstGeom prst="downArrow">
            <a:avLst>
              <a:gd name="adj1" fmla="val 429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rot="-5400000">
            <a:off x="5941579" y="1847493"/>
            <a:ext cx="747347" cy="689968"/>
          </a:xfrm>
          <a:prstGeom prst="downArrow">
            <a:avLst>
              <a:gd name="adj1" fmla="val 429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44682013-A597-4C85-808F-E8BA16D8AF0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16848" y="3537328"/>
            <a:ext cx="2265064" cy="1276635"/>
          </a:xfrm>
          <a:prstGeom prst="rect">
            <a:avLst/>
          </a:prstGeom>
        </p:spPr>
      </p:pic>
      <p:pic>
        <p:nvPicPr>
          <p:cNvPr id="448" name="図 447">
            <a:extLst>
              <a:ext uri="{FF2B5EF4-FFF2-40B4-BE49-F238E27FC236}">
                <a16:creationId xmlns:a16="http://schemas.microsoft.com/office/drawing/2014/main" id="{B95E4376-EACD-406F-8049-02A08ACCE84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24365" y="1537614"/>
            <a:ext cx="2269620" cy="1260267"/>
          </a:xfrm>
          <a:prstGeom prst="rect">
            <a:avLst/>
          </a:prstGeom>
        </p:spPr>
      </p:pic>
      <p:pic>
        <p:nvPicPr>
          <p:cNvPr id="28" name="図 27">
            <a:extLst>
              <a:ext uri="{FF2B5EF4-FFF2-40B4-BE49-F238E27FC236}">
                <a16:creationId xmlns:a16="http://schemas.microsoft.com/office/drawing/2014/main" id="{57E5CE2B-089C-4261-8E84-452580A8B91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87330" y="3453812"/>
            <a:ext cx="2362200" cy="1302092"/>
          </a:xfrm>
          <a:prstGeom prst="rect">
            <a:avLst/>
          </a:prstGeom>
        </p:spPr>
      </p:pic>
    </p:spTree>
    <p:extLst>
      <p:ext uri="{BB962C8B-B14F-4D97-AF65-F5344CB8AC3E}">
        <p14:creationId xmlns:p14="http://schemas.microsoft.com/office/powerpoint/2010/main" val="1815220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3" name="正方形/長方形 2"/>
          <p:cNvSpPr/>
          <p:nvPr/>
        </p:nvSpPr>
        <p:spPr>
          <a:xfrm>
            <a:off x="93908" y="1542494"/>
            <a:ext cx="4325692" cy="2385268"/>
          </a:xfrm>
          <a:prstGeom prst="rect">
            <a:avLst/>
          </a:prstGeom>
        </p:spPr>
        <p:txBody>
          <a:bodyPr wrap="square">
            <a:spAutoFit/>
          </a:bodyPr>
          <a:lstStyle/>
          <a:p>
            <a:pPr>
              <a:spcAft>
                <a:spcPts val="600"/>
              </a:spcAft>
            </a:pPr>
            <a:r>
              <a:rPr lang="ja-JP" altLang="en-US" sz="1600" b="1" dirty="0">
                <a:latin typeface="Meiryo UI" panose="020B0604030504040204" pitchFamily="50" charset="-128"/>
                <a:ea typeface="Meiryo UI" panose="020B0604030504040204" pitchFamily="50" charset="-128"/>
              </a:rPr>
              <a:t>□建築基本概要</a:t>
            </a:r>
          </a:p>
          <a:p>
            <a:r>
              <a:rPr lang="ja-JP" altLang="en-US" sz="1600" dirty="0">
                <a:latin typeface="Meiryo UI" panose="020B0604030504040204" pitchFamily="50" charset="-128"/>
                <a:ea typeface="Meiryo UI" panose="020B0604030504040204" pitchFamily="50" charset="-128"/>
              </a:rPr>
              <a:t>・開催都市のパビリオンとして日本国内だけなく</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世界各国より来館者を迎えるにふさわしいパビ</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リオン建設をめざします。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敷地面積：約</a:t>
            </a:r>
            <a:r>
              <a:rPr lang="en-US" altLang="ja-JP" sz="1600" dirty="0">
                <a:latin typeface="Meiryo UI" panose="020B0604030504040204" pitchFamily="50" charset="-128"/>
                <a:ea typeface="Meiryo UI" panose="020B0604030504040204" pitchFamily="50" charset="-128"/>
              </a:rPr>
              <a:t>10,800㎡</a:t>
            </a:r>
          </a:p>
          <a:p>
            <a:r>
              <a:rPr lang="ja-JP" altLang="en-US"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延床面積：約</a:t>
            </a:r>
            <a:r>
              <a:rPr lang="en-US" altLang="zh-TW" sz="1600" dirty="0">
                <a:latin typeface="Meiryo UI" panose="020B0604030504040204" pitchFamily="50" charset="-128"/>
                <a:ea typeface="Meiryo UI" panose="020B0604030504040204" pitchFamily="50" charset="-128"/>
              </a:rPr>
              <a:t>8,950㎡</a:t>
            </a:r>
          </a:p>
          <a:p>
            <a:r>
              <a:rPr lang="ja-JP" altLang="en-US" sz="1600" dirty="0">
                <a:latin typeface="Meiryo UI" panose="020B0604030504040204" pitchFamily="50" charset="-128"/>
                <a:ea typeface="Meiryo UI" panose="020B0604030504040204" pitchFamily="50" charset="-128"/>
              </a:rPr>
              <a:t>　　　　建物規模：地上２階建て</a:t>
            </a:r>
          </a:p>
          <a:p>
            <a:r>
              <a:rPr lang="ja-JP" altLang="en-US" sz="1600" dirty="0">
                <a:latin typeface="Meiryo UI" panose="020B0604030504040204" pitchFamily="50" charset="-128"/>
                <a:ea typeface="Meiryo UI" panose="020B0604030504040204" pitchFamily="50" charset="-128"/>
              </a:rPr>
              <a:t>　　　　建物高さ ：約</a:t>
            </a:r>
            <a:r>
              <a:rPr lang="en-US" altLang="ja-JP" sz="1600" dirty="0">
                <a:latin typeface="Meiryo UI" panose="020B0604030504040204" pitchFamily="50" charset="-128"/>
                <a:ea typeface="Meiryo UI" panose="020B0604030504040204" pitchFamily="50" charset="-128"/>
              </a:rPr>
              <a:t>12m</a:t>
            </a:r>
            <a:r>
              <a:rPr lang="ja-JP" altLang="en-US" sz="1600" dirty="0">
                <a:latin typeface="Meiryo UI" panose="020B0604030504040204" pitchFamily="50" charset="-128"/>
                <a:ea typeface="Meiryo UI" panose="020B0604030504040204" pitchFamily="50" charset="-128"/>
              </a:rPr>
              <a:t>（一部約</a:t>
            </a:r>
            <a:r>
              <a:rPr lang="en-US" altLang="ja-JP" sz="1600" dirty="0">
                <a:latin typeface="Meiryo UI" panose="020B0604030504040204" pitchFamily="50" charset="-128"/>
                <a:ea typeface="Meiryo UI" panose="020B0604030504040204" pitchFamily="50" charset="-128"/>
              </a:rPr>
              <a:t>20m</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93908" y="4303028"/>
            <a:ext cx="4325692" cy="1646605"/>
          </a:xfrm>
          <a:prstGeom prst="rect">
            <a:avLst/>
          </a:prstGeom>
        </p:spPr>
        <p:txBody>
          <a:bodyPr wrap="square">
            <a:spAutoFit/>
          </a:bodyPr>
          <a:lstStyle/>
          <a:p>
            <a:pPr>
              <a:spcAft>
                <a:spcPts val="600"/>
              </a:spcAft>
            </a:pPr>
            <a:r>
              <a:rPr lang="ja-JP" altLang="en-US" sz="1600" b="1" dirty="0">
                <a:latin typeface="Meiryo UI" panose="020B0604030504040204" pitchFamily="50" charset="-128"/>
                <a:ea typeface="Meiryo UI" panose="020B0604030504040204" pitchFamily="50" charset="-128"/>
              </a:rPr>
              <a:t>□仮設・本設の方針</a:t>
            </a:r>
          </a:p>
          <a:p>
            <a:r>
              <a:rPr lang="ja-JP" altLang="en-US" sz="1600" dirty="0">
                <a:latin typeface="Meiryo UI" panose="020B0604030504040204" pitchFamily="50" charset="-128"/>
                <a:ea typeface="Meiryo UI" panose="020B0604030504040204" pitchFamily="50" charset="-128"/>
              </a:rPr>
              <a:t>・大阪・関西万博への出展を一過性のイベントと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して終わらせることなく、その記憶とともに万</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博閉会後もパビリオンの精神を後世に引き継ぐ</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レガシーとして残していけるよう、パビリオン</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の一部を会期後も残し有効活用していきます。</a:t>
            </a:r>
          </a:p>
        </p:txBody>
      </p:sp>
      <p:pic>
        <p:nvPicPr>
          <p:cNvPr id="14" name="図 13" descr="ダイアグラム  中程度の精度で自動的に生成された説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472" y="1392051"/>
            <a:ext cx="5283024" cy="5175363"/>
          </a:xfrm>
          <a:prstGeom prst="rect">
            <a:avLst/>
          </a:prstGeom>
        </p:spPr>
      </p:pic>
      <p:sp>
        <p:nvSpPr>
          <p:cNvPr id="6" name="正方形/長方形 5"/>
          <p:cNvSpPr/>
          <p:nvPr/>
        </p:nvSpPr>
        <p:spPr>
          <a:xfrm>
            <a:off x="4662484" y="6567415"/>
            <a:ext cx="4953000" cy="276999"/>
          </a:xfrm>
          <a:prstGeom prst="rect">
            <a:avLst/>
          </a:prstGeom>
        </p:spPr>
        <p:txBody>
          <a:bodyPr>
            <a:spAutoFit/>
          </a:bodyPr>
          <a:lstStyle/>
          <a:p>
            <a:r>
              <a:rPr lang="ja-JP" altLang="en-US" sz="1200" dirty="0">
                <a:latin typeface="BIZ UDPゴシック" panose="020B0400000000000000" pitchFamily="50" charset="-128"/>
                <a:ea typeface="BIZ UDPゴシック" panose="020B0400000000000000" pitchFamily="50" charset="-128"/>
              </a:rPr>
              <a:t>大阪パビリオン外観検討パース</a:t>
            </a:r>
            <a:r>
              <a:rPr lang="ja-JP" altLang="en-US" sz="900" dirty="0">
                <a:latin typeface="BIZ UDPゴシック" panose="020B0400000000000000" pitchFamily="50" charset="-128"/>
                <a:ea typeface="BIZ UDPゴシック" panose="020B0400000000000000" pitchFamily="50" charset="-128"/>
              </a:rPr>
              <a:t>（今後の検討により変更となる可能性があります）</a:t>
            </a:r>
          </a:p>
        </p:txBody>
      </p:sp>
      <p:sp>
        <p:nvSpPr>
          <p:cNvPr id="8" name="正方形/長方形 7"/>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68254" y="620380"/>
            <a:ext cx="9184728" cy="704301"/>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３Ｒの推進やクリーンエネルギー活用等の環境配慮など、開催都市のパビリオンとして日本国内だけなく</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世界各国より来館者を迎えるにふさわしいパビリオン建設を目指します。</a:t>
            </a:r>
          </a:p>
        </p:txBody>
      </p:sp>
      <p:sp>
        <p:nvSpPr>
          <p:cNvPr id="10" name="Google Shape;477;p7"/>
          <p:cNvSpPr txBox="1">
            <a:spLocks/>
          </p:cNvSpPr>
          <p:nvPr/>
        </p:nvSpPr>
        <p:spPr>
          <a:xfrm>
            <a:off x="9292219" y="6451814"/>
            <a:ext cx="570783" cy="508200"/>
          </a:xfrm>
          <a:prstGeom prst="rect">
            <a:avLst/>
          </a:prstGeom>
          <a:noFill/>
          <a:ln>
            <a:noFill/>
          </a:ln>
        </p:spPr>
        <p:txBody>
          <a:bodyPr spcFirstLastPara="1" vert="horz" wrap="square" lIns="91425" tIns="91425" rIns="91425" bIns="91425" rtlCol="0" anchor="ctr" anchorCtr="0">
            <a:noAutofit/>
          </a:bodyPr>
          <a:lstStyle>
            <a:defPPr>
              <a:defRPr lang="en-US"/>
            </a:defPPr>
            <a:lvl1pPr marL="0" marR="0" lvl="0"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1000"/>
              <a:buFont typeface="Arial"/>
              <a:buNone/>
              <a:defRPr sz="1000" b="0" i="0" u="none" strike="noStrike" kern="1200" cap="none">
                <a:solidFill>
                  <a:schemeClr val="dk2"/>
                </a:solidFill>
                <a:latin typeface="Arial"/>
                <a:ea typeface="Arial"/>
                <a:cs typeface="Arial"/>
                <a:sym typeface="Arial"/>
              </a:defRPr>
            </a:lvl9pPr>
          </a:lstStyle>
          <a:p>
            <a:r>
              <a:rPr lang="ja-JP" altLang="en-US" sz="1200" dirty="0">
                <a:latin typeface="+mn-ea"/>
              </a:rPr>
              <a:t>６</a:t>
            </a:r>
          </a:p>
        </p:txBody>
      </p:sp>
    </p:spTree>
    <p:extLst>
      <p:ext uri="{BB962C8B-B14F-4D97-AF65-F5344CB8AC3E}">
        <p14:creationId xmlns:p14="http://schemas.microsoft.com/office/powerpoint/2010/main" val="104445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 name="正方形/長方形 4"/>
          <p:cNvSpPr/>
          <p:nvPr/>
        </p:nvSpPr>
        <p:spPr>
          <a:xfrm>
            <a:off x="89791" y="718344"/>
            <a:ext cx="9760404" cy="3247043"/>
          </a:xfrm>
          <a:prstGeom prst="rect">
            <a:avLst/>
          </a:prstGeom>
        </p:spPr>
        <p:txBody>
          <a:bodyPr wrap="square">
            <a:spAutoFit/>
          </a:bodyPr>
          <a:lstStyle/>
          <a:p>
            <a:pPr>
              <a:spcAft>
                <a:spcPts val="600"/>
              </a:spcAft>
            </a:pPr>
            <a:r>
              <a:rPr lang="ja-JP" altLang="en-US" sz="1600" b="1" dirty="0">
                <a:latin typeface="Meiryo UI" panose="020B0604030504040204" pitchFamily="50" charset="-128"/>
                <a:ea typeface="Meiryo UI" panose="020B0604030504040204" pitchFamily="50" charset="-128"/>
              </a:rPr>
              <a:t>□設計・建築工事の方針</a:t>
            </a:r>
          </a:p>
          <a:p>
            <a:r>
              <a:rPr lang="ja-JP" altLang="en-US" sz="1600" dirty="0">
                <a:latin typeface="Meiryo UI" panose="020B0604030504040204" pitchFamily="50" charset="-128"/>
                <a:ea typeface="Meiryo UI" panose="020B0604030504040204" pitchFamily="50" charset="-128"/>
              </a:rPr>
              <a:t>　・開催都市のパビリオンとしてふさわしく、かつ大阪らしさを意識した外観・ランドスケープデザインをめざします。</a:t>
            </a:r>
            <a:endParaRPr lang="en-US" altLang="ja-JP" sz="1600" dirty="0">
              <a:latin typeface="Meiryo UI" panose="020B0604030504040204" pitchFamily="50" charset="-128"/>
              <a:ea typeface="Meiryo UI" panose="020B0604030504040204" pitchFamily="50" charset="-128"/>
            </a:endParaRPr>
          </a:p>
          <a:p>
            <a:pPr>
              <a:spcBef>
                <a:spcPts val="1200"/>
              </a:spcBef>
            </a:pPr>
            <a:r>
              <a:rPr lang="ja-JP" altLang="en-US" sz="1600" dirty="0">
                <a:latin typeface="Meiryo UI" panose="020B0604030504040204" pitchFamily="50" charset="-128"/>
                <a:ea typeface="Meiryo UI" panose="020B0604030504040204" pitchFamily="50" charset="-128"/>
              </a:rPr>
              <a:t>　・建物としての省エネルギー性能の追求やクリーンエネルギーの活用のほか、３Ｒの推進に取り組むとともに、木材などの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自然界で再生可能な資材の活用を図るなど、環境配慮におけるリーディングパビリオンをめざします。</a:t>
            </a:r>
          </a:p>
          <a:p>
            <a:pPr>
              <a:spcBef>
                <a:spcPts val="1200"/>
              </a:spcBef>
            </a:pPr>
            <a:r>
              <a:rPr lang="ja-JP" altLang="en-US" sz="1600" dirty="0">
                <a:latin typeface="Meiryo UI" panose="020B0604030504040204" pitchFamily="50" charset="-128"/>
                <a:ea typeface="Meiryo UI" panose="020B0604030504040204" pitchFamily="50" charset="-128"/>
              </a:rPr>
              <a:t>　・タイトな建築期間に間に合わせるため設計段階から施工予定者を選定する</a:t>
            </a:r>
            <a:r>
              <a:rPr lang="en-US" altLang="ja-JP" sz="1600" dirty="0">
                <a:latin typeface="Meiryo UI" panose="020B0604030504040204" pitchFamily="50" charset="-128"/>
                <a:ea typeface="Meiryo UI" panose="020B0604030504040204" pitchFamily="50" charset="-128"/>
              </a:rPr>
              <a:t>ECI</a:t>
            </a:r>
            <a:r>
              <a:rPr lang="ja-JP" altLang="en-US" sz="1600" dirty="0">
                <a:latin typeface="Meiryo UI" panose="020B0604030504040204" pitchFamily="50" charset="-128"/>
                <a:ea typeface="Meiryo UI" panose="020B0604030504040204" pitchFamily="50" charset="-128"/>
              </a:rPr>
              <a:t>（ｱｰﾘｰ・ｺﾝﾄﾗｸﾀｰ・ｲﾝﾎﾞﾙﾌﾞﾒﾝﾄ）方</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式を導入し、早期の資材調達や速やかな工事着手を可能とするとともに、施工予定者から技術協力を受けながら品質</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向上やコスト低減を図ります。</a:t>
            </a:r>
          </a:p>
          <a:p>
            <a:pPr>
              <a:spcBef>
                <a:spcPts val="1200"/>
              </a:spcBef>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ECI</a:t>
            </a:r>
            <a:r>
              <a:rPr lang="ja-JP" altLang="en-US" sz="1600" dirty="0">
                <a:latin typeface="Meiryo UI" panose="020B0604030504040204" pitchFamily="50" charset="-128"/>
                <a:ea typeface="Meiryo UI" panose="020B0604030504040204" pitchFamily="50" charset="-128"/>
              </a:rPr>
              <a:t>法式にあわせ、中立的な立場で設計者と施行者の間に入り工程やコストのコントロールを行うなど、技術的に発注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者の支援を行うＣＭ業務の導入を検討します。</a:t>
            </a:r>
          </a:p>
          <a:p>
            <a:pPr>
              <a:spcBef>
                <a:spcPts val="1200"/>
              </a:spcBef>
            </a:pPr>
            <a:r>
              <a:rPr lang="ja-JP" altLang="en-US" sz="1600" dirty="0">
                <a:latin typeface="Meiryo UI" panose="020B0604030504040204" pitchFamily="50" charset="-128"/>
                <a:ea typeface="Meiryo UI" panose="020B0604030504040204" pitchFamily="50" charset="-128"/>
              </a:rPr>
              <a:t>　・開催都市のパビリオンとして、資材・素材の利用</a:t>
            </a:r>
            <a:r>
              <a:rPr lang="ja-JP" altLang="en-US" sz="1600" dirty="0" smtClean="0">
                <a:latin typeface="Meiryo UI" panose="020B0604030504040204" pitchFamily="50" charset="-128"/>
                <a:ea typeface="Meiryo UI" panose="020B0604030504040204" pitchFamily="50" charset="-128"/>
              </a:rPr>
              <a:t>においても地元経済</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振興に</a:t>
            </a:r>
            <a:r>
              <a:rPr lang="ja-JP" altLang="en-US" sz="1600" dirty="0">
                <a:latin typeface="Meiryo UI" panose="020B0604030504040204" pitchFamily="50" charset="-128"/>
                <a:ea typeface="Meiryo UI" panose="020B0604030504040204" pitchFamily="50" charset="-128"/>
              </a:rPr>
              <a:t>寄与</a:t>
            </a:r>
            <a:r>
              <a:rPr lang="ja-JP" altLang="en-US" sz="1600" dirty="0" smtClean="0">
                <a:latin typeface="Meiryo UI" panose="020B0604030504040204" pitchFamily="50" charset="-128"/>
                <a:ea typeface="Meiryo UI" panose="020B0604030504040204" pitchFamily="50" charset="-128"/>
              </a:rPr>
              <a:t>するように検討</a:t>
            </a:r>
            <a:r>
              <a:rPr lang="ja-JP" altLang="en-US" sz="1600" dirty="0">
                <a:latin typeface="Meiryo UI" panose="020B0604030504040204" pitchFamily="50" charset="-128"/>
                <a:ea typeface="Meiryo UI" panose="020B0604030504040204" pitchFamily="50" charset="-128"/>
              </a:rPr>
              <a:t>していきます。</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16282377"/>
              </p:ext>
            </p:extLst>
          </p:nvPr>
        </p:nvGraphicFramePr>
        <p:xfrm>
          <a:off x="595616" y="4241674"/>
          <a:ext cx="8769210" cy="2473437"/>
        </p:xfrm>
        <a:graphic>
          <a:graphicData uri="http://schemas.openxmlformats.org/drawingml/2006/table">
            <a:tbl>
              <a:tblPr firstRow="1" bandRow="1">
                <a:tableStyleId>{5940675A-B579-460E-94D1-54222C63F5DA}</a:tableStyleId>
              </a:tblPr>
              <a:tblGrid>
                <a:gridCol w="658026">
                  <a:extLst>
                    <a:ext uri="{9D8B030D-6E8A-4147-A177-3AD203B41FA5}">
                      <a16:colId xmlns:a16="http://schemas.microsoft.com/office/drawing/2014/main" val="3655077781"/>
                    </a:ext>
                  </a:extLst>
                </a:gridCol>
                <a:gridCol w="949569">
                  <a:extLst>
                    <a:ext uri="{9D8B030D-6E8A-4147-A177-3AD203B41FA5}">
                      <a16:colId xmlns:a16="http://schemas.microsoft.com/office/drawing/2014/main" val="1385478461"/>
                    </a:ext>
                  </a:extLst>
                </a:gridCol>
                <a:gridCol w="1432323">
                  <a:extLst>
                    <a:ext uri="{9D8B030D-6E8A-4147-A177-3AD203B41FA5}">
                      <a16:colId xmlns:a16="http://schemas.microsoft.com/office/drawing/2014/main" val="126066209"/>
                    </a:ext>
                  </a:extLst>
                </a:gridCol>
                <a:gridCol w="1432323">
                  <a:extLst>
                    <a:ext uri="{9D8B030D-6E8A-4147-A177-3AD203B41FA5}">
                      <a16:colId xmlns:a16="http://schemas.microsoft.com/office/drawing/2014/main" val="150755713"/>
                    </a:ext>
                  </a:extLst>
                </a:gridCol>
                <a:gridCol w="1432323">
                  <a:extLst>
                    <a:ext uri="{9D8B030D-6E8A-4147-A177-3AD203B41FA5}">
                      <a16:colId xmlns:a16="http://schemas.microsoft.com/office/drawing/2014/main" val="2549704199"/>
                    </a:ext>
                  </a:extLst>
                </a:gridCol>
                <a:gridCol w="1432323">
                  <a:extLst>
                    <a:ext uri="{9D8B030D-6E8A-4147-A177-3AD203B41FA5}">
                      <a16:colId xmlns:a16="http://schemas.microsoft.com/office/drawing/2014/main" val="225604233"/>
                    </a:ext>
                  </a:extLst>
                </a:gridCol>
                <a:gridCol w="1432323">
                  <a:extLst>
                    <a:ext uri="{9D8B030D-6E8A-4147-A177-3AD203B41FA5}">
                      <a16:colId xmlns:a16="http://schemas.microsoft.com/office/drawing/2014/main" val="3566209481"/>
                    </a:ext>
                  </a:extLst>
                </a:gridCol>
              </a:tblGrid>
              <a:tr h="188156">
                <a:tc gridSpan="2">
                  <a:txBody>
                    <a:bodyPr/>
                    <a:lstStyle/>
                    <a:p>
                      <a:pPr algn="ctr"/>
                      <a:r>
                        <a:rPr kumimoji="1" lang="ja-JP" altLang="en-US" sz="1200" dirty="0">
                          <a:latin typeface="メイリオ" panose="020B0604030504040204" pitchFamily="50" charset="-128"/>
                          <a:ea typeface="メイリオ" panose="020B0604030504040204" pitchFamily="50" charset="-128"/>
                        </a:rPr>
                        <a:t>年度</a:t>
                      </a:r>
                    </a:p>
                  </a:txBody>
                  <a:tcPr marL="47478" marR="47478" marT="23740" marB="23740" anchor="ctr">
                    <a:solidFill>
                      <a:schemeClr val="bg1">
                        <a:lumMod val="85000"/>
                      </a:schemeClr>
                    </a:solidFill>
                  </a:tcPr>
                </a:tc>
                <a:tc h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pPr algn="ctr"/>
                      <a:r>
                        <a:rPr kumimoji="1" lang="en-US" altLang="ja-JP" sz="1200" dirty="0">
                          <a:latin typeface="メイリオ" panose="020B0604030504040204" pitchFamily="50" charset="-128"/>
                          <a:ea typeface="メイリオ" panose="020B0604030504040204" pitchFamily="50" charset="-128"/>
                        </a:rPr>
                        <a:t>2021</a:t>
                      </a:r>
                      <a:endParaRPr kumimoji="1" lang="ja-JP" altLang="en-US" sz="1200" dirty="0">
                        <a:latin typeface="メイリオ" panose="020B0604030504040204" pitchFamily="50" charset="-128"/>
                        <a:ea typeface="メイリオ" panose="020B0604030504040204" pitchFamily="50" charset="-128"/>
                      </a:endParaRPr>
                    </a:p>
                  </a:txBody>
                  <a:tcPr marL="47478" marR="47478" marT="23740" marB="23740" anchor="ctr">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1200" dirty="0">
                          <a:latin typeface="メイリオ" panose="020B0604030504040204" pitchFamily="50" charset="-128"/>
                          <a:ea typeface="メイリオ" panose="020B0604030504040204" pitchFamily="50" charset="-128"/>
                        </a:rPr>
                        <a:t>2022</a:t>
                      </a:r>
                      <a:endParaRPr kumimoji="1" lang="ja-JP" altLang="en-US" sz="12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1200" dirty="0">
                          <a:latin typeface="メイリオ" panose="020B0604030504040204" pitchFamily="50" charset="-128"/>
                          <a:ea typeface="メイリオ" panose="020B0604030504040204" pitchFamily="50" charset="-128"/>
                        </a:rPr>
                        <a:t>2023</a:t>
                      </a:r>
                      <a:endParaRPr kumimoji="1" lang="ja-JP" altLang="en-US" sz="12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1200" dirty="0">
                          <a:latin typeface="メイリオ" panose="020B0604030504040204" pitchFamily="50" charset="-128"/>
                          <a:ea typeface="メイリオ" panose="020B0604030504040204" pitchFamily="50" charset="-128"/>
                        </a:rPr>
                        <a:t>2024</a:t>
                      </a:r>
                      <a:endParaRPr kumimoji="1" lang="ja-JP" altLang="en-US" sz="12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1200" dirty="0">
                          <a:latin typeface="メイリオ" panose="020B0604030504040204" pitchFamily="50" charset="-128"/>
                          <a:ea typeface="メイリオ" panose="020B0604030504040204" pitchFamily="50" charset="-128"/>
                        </a:rPr>
                        <a:t>2025</a:t>
                      </a:r>
                      <a:endParaRPr kumimoji="1" lang="ja-JP" altLang="en-US" sz="12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465493176"/>
                  </a:ext>
                </a:extLst>
              </a:tr>
              <a:tr h="365538">
                <a:tc rowSpan="3">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建築</a:t>
                      </a:r>
                    </a:p>
                  </a:txBody>
                  <a:tcPr marL="47478" marR="47478" marT="23740" marB="23740" anchor="ctr">
                    <a:solidFill>
                      <a:schemeClr val="bg1">
                        <a:lumMod val="85000"/>
                      </a:schemeClr>
                    </a:solidFill>
                  </a:tcPr>
                </a:tc>
                <a:tc>
                  <a:txBody>
                    <a:bodyPr/>
                    <a:lstStyle/>
                    <a:p>
                      <a:pPr algn="ctr"/>
                      <a:r>
                        <a:rPr kumimoji="1" lang="ja-JP" altLang="en-US" sz="1200" b="0" dirty="0">
                          <a:latin typeface="メイリオ" panose="020B0604030504040204" pitchFamily="50" charset="-128"/>
                          <a:ea typeface="メイリオ" panose="020B0604030504040204" pitchFamily="50" charset="-128"/>
                        </a:rPr>
                        <a:t>基本計画</a:t>
                      </a:r>
                    </a:p>
                  </a:txBody>
                  <a:tcPr marL="47478" marR="47478" marT="23740" marB="23740"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0793468"/>
                  </a:ext>
                </a:extLst>
              </a:tr>
              <a:tr h="523385">
                <a:tc v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pPr algn="ctr"/>
                      <a:r>
                        <a:rPr kumimoji="1" lang="ja-JP" altLang="en-US" sz="1200" b="0" dirty="0">
                          <a:latin typeface="メイリオ" panose="020B0604030504040204" pitchFamily="50" charset="-128"/>
                          <a:ea typeface="メイリオ" panose="020B0604030504040204" pitchFamily="50" charset="-128"/>
                        </a:rPr>
                        <a:t>設計業務</a:t>
                      </a:r>
                    </a:p>
                  </a:txBody>
                  <a:tcPr marL="47478" marR="47478" marT="23740" marB="23740"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4894402"/>
                  </a:ext>
                </a:extLst>
              </a:tr>
              <a:tr h="523385">
                <a:tc v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pPr algn="ctr"/>
                      <a:r>
                        <a:rPr kumimoji="1" lang="ja-JP" altLang="en-US" sz="1200" b="0" dirty="0">
                          <a:latin typeface="メイリオ" panose="020B0604030504040204" pitchFamily="50" charset="-128"/>
                          <a:ea typeface="メイリオ" panose="020B0604030504040204" pitchFamily="50" charset="-128"/>
                        </a:rPr>
                        <a:t>工事</a:t>
                      </a:r>
                    </a:p>
                  </a:txBody>
                  <a:tcPr marL="47478" marR="47478" marT="23740" marB="23740"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084155"/>
                  </a:ext>
                </a:extLst>
              </a:tr>
              <a:tr h="365538">
                <a:tc gridSpan="2">
                  <a:txBody>
                    <a:bodyPr/>
                    <a:lstStyle/>
                    <a:p>
                      <a:pPr algn="ctr"/>
                      <a:r>
                        <a:rPr kumimoji="1" lang="ja-JP" altLang="en-US" sz="1200" b="0" dirty="0">
                          <a:latin typeface="メイリオ" panose="020B0604030504040204" pitchFamily="50" charset="-128"/>
                          <a:ea typeface="メイリオ" panose="020B0604030504040204" pitchFamily="50" charset="-128"/>
                        </a:rPr>
                        <a:t>展示</a:t>
                      </a:r>
                    </a:p>
                  </a:txBody>
                  <a:tcPr marL="47478" marR="47478" marT="23740" marB="23740" anchor="ctr">
                    <a:solidFill>
                      <a:schemeClr val="bg1">
                        <a:lumMod val="85000"/>
                      </a:schemeClr>
                    </a:solidFill>
                  </a:tcPr>
                </a:tc>
                <a:tc h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3525973"/>
                  </a:ext>
                </a:extLst>
              </a:tr>
              <a:tr h="465231">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tx1"/>
                          </a:solidFill>
                          <a:latin typeface="メイリオ" panose="020B0604030504040204" pitchFamily="50" charset="-128"/>
                          <a:ea typeface="メイリオ" panose="020B0604030504040204" pitchFamily="50" charset="-128"/>
                          <a:cs typeface="+mn-cs"/>
                        </a:rPr>
                        <a:t>CM</a:t>
                      </a:r>
                      <a:r>
                        <a:rPr lang="ja-JP" altLang="en-US" sz="1200" b="0" kern="1200" dirty="0">
                          <a:solidFill>
                            <a:schemeClr val="tx1"/>
                          </a:solidFill>
                          <a:latin typeface="メイリオ" panose="020B0604030504040204" pitchFamily="50" charset="-128"/>
                          <a:ea typeface="メイリオ" panose="020B0604030504040204" pitchFamily="50" charset="-128"/>
                          <a:cs typeface="+mn-cs"/>
                        </a:rPr>
                        <a:t>業務</a:t>
                      </a:r>
                    </a:p>
                  </a:txBody>
                  <a:tcPr marL="47478" marR="47478" marT="23740" marB="23740"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000" dirty="0"/>
                    </a:p>
                  </a:txBody>
                  <a:tcPr marL="51435" marR="51435" marT="25718" marB="25718"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1649832"/>
                  </a:ext>
                </a:extLst>
              </a:tr>
            </a:tbl>
          </a:graphicData>
        </a:graphic>
      </p:graphicFrame>
      <p:sp>
        <p:nvSpPr>
          <p:cNvPr id="14" name="角丸四角形 13"/>
          <p:cNvSpPr/>
          <p:nvPr/>
        </p:nvSpPr>
        <p:spPr>
          <a:xfrm>
            <a:off x="8012411" y="4548054"/>
            <a:ext cx="674255" cy="2091407"/>
          </a:xfrm>
          <a:prstGeom prst="roundRect">
            <a:avLst>
              <a:gd name="adj" fmla="val 6115"/>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422041"/>
            <a:r>
              <a:rPr lang="ja-JP" altLang="en-US" sz="1200" dirty="0">
                <a:solidFill>
                  <a:prstClr val="black"/>
                </a:solidFill>
                <a:latin typeface="BIZ UDPゴシック" panose="020B0400000000000000" pitchFamily="50" charset="-128"/>
                <a:ea typeface="BIZ UDPゴシック" panose="020B0400000000000000" pitchFamily="50" charset="-128"/>
              </a:rPr>
              <a:t>万</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defTabSz="422041"/>
            <a:r>
              <a:rPr lang="ja-JP" altLang="en-US" sz="1200" dirty="0">
                <a:solidFill>
                  <a:prstClr val="black"/>
                </a:solidFill>
                <a:latin typeface="BIZ UDPゴシック" panose="020B0400000000000000" pitchFamily="50" charset="-128"/>
                <a:ea typeface="BIZ UDPゴシック" panose="020B0400000000000000" pitchFamily="50" charset="-128"/>
              </a:rPr>
              <a:t>博</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defTabSz="422041"/>
            <a:r>
              <a:rPr lang="ja-JP" altLang="en-US" sz="1200" dirty="0">
                <a:solidFill>
                  <a:prstClr val="black"/>
                </a:solidFill>
                <a:latin typeface="BIZ UDPゴシック" panose="020B0400000000000000" pitchFamily="50" charset="-128"/>
                <a:ea typeface="BIZ UDPゴシック" panose="020B0400000000000000" pitchFamily="50" charset="-128"/>
              </a:rPr>
              <a:t>開</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defTabSz="422041"/>
            <a:r>
              <a:rPr lang="ja-JP" altLang="en-US" sz="1200" dirty="0">
                <a:solidFill>
                  <a:prstClr val="black"/>
                </a:solidFill>
                <a:latin typeface="BIZ UDPゴシック" panose="020B0400000000000000" pitchFamily="50" charset="-128"/>
                <a:ea typeface="BIZ UDPゴシック" panose="020B0400000000000000" pitchFamily="50" charset="-128"/>
              </a:rPr>
              <a:t>催</a:t>
            </a:r>
          </a:p>
        </p:txBody>
      </p:sp>
      <p:sp>
        <p:nvSpPr>
          <p:cNvPr id="15" name="ホームベース 14"/>
          <p:cNvSpPr/>
          <p:nvPr/>
        </p:nvSpPr>
        <p:spPr>
          <a:xfrm>
            <a:off x="2223313" y="4508688"/>
            <a:ext cx="564923" cy="220129"/>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p:txBody>
      </p:sp>
      <p:grpSp>
        <p:nvGrpSpPr>
          <p:cNvPr id="16" name="グループ化 15"/>
          <p:cNvGrpSpPr/>
          <p:nvPr/>
        </p:nvGrpSpPr>
        <p:grpSpPr>
          <a:xfrm>
            <a:off x="2777174" y="4925076"/>
            <a:ext cx="341010" cy="199385"/>
            <a:chOff x="3093602" y="2645147"/>
            <a:chExt cx="369427" cy="252000"/>
          </a:xfrm>
        </p:grpSpPr>
        <p:sp>
          <p:nvSpPr>
            <p:cNvPr id="17" name="ホームベース 16"/>
            <p:cNvSpPr/>
            <p:nvPr/>
          </p:nvSpPr>
          <p:spPr>
            <a:xfrm>
              <a:off x="3093602" y="2645147"/>
              <a:ext cx="360000" cy="252000"/>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3124303" y="2691549"/>
              <a:ext cx="338726" cy="175047"/>
            </a:xfrm>
            <a:prstGeom prst="rect">
              <a:avLst/>
            </a:prstGeom>
            <a:noFill/>
          </p:spPr>
          <p:txBody>
            <a:bodyPr wrap="squar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選定</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19" name="グループ化 18"/>
          <p:cNvGrpSpPr/>
          <p:nvPr/>
        </p:nvGrpSpPr>
        <p:grpSpPr>
          <a:xfrm>
            <a:off x="5150779" y="5463393"/>
            <a:ext cx="2100656" cy="265824"/>
            <a:chOff x="4590799" y="2319007"/>
            <a:chExt cx="2272969" cy="228398"/>
          </a:xfrm>
        </p:grpSpPr>
        <p:sp>
          <p:nvSpPr>
            <p:cNvPr id="20" name="ホームベース 19"/>
            <p:cNvSpPr/>
            <p:nvPr/>
          </p:nvSpPr>
          <p:spPr>
            <a:xfrm>
              <a:off x="4590799" y="2319007"/>
              <a:ext cx="2272969" cy="228398"/>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5480097" y="2375038"/>
              <a:ext cx="499535" cy="118999"/>
            </a:xfrm>
            <a:prstGeom prst="rect">
              <a:avLst/>
            </a:prstGeom>
            <a:no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建設工事</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22" name="グループ化 21"/>
          <p:cNvGrpSpPr/>
          <p:nvPr/>
        </p:nvGrpSpPr>
        <p:grpSpPr>
          <a:xfrm>
            <a:off x="7251435" y="5923349"/>
            <a:ext cx="652246" cy="241987"/>
            <a:chOff x="7765097" y="3479085"/>
            <a:chExt cx="796641" cy="216000"/>
          </a:xfrm>
        </p:grpSpPr>
        <p:sp>
          <p:nvSpPr>
            <p:cNvPr id="23" name="ホームベース 22"/>
            <p:cNvSpPr/>
            <p:nvPr/>
          </p:nvSpPr>
          <p:spPr>
            <a:xfrm>
              <a:off x="7765097" y="3479085"/>
              <a:ext cx="796641" cy="2160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dirty="0">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7865802" y="3521060"/>
              <a:ext cx="563869" cy="123626"/>
            </a:xfrm>
            <a:prstGeom prst="rect">
              <a:avLst/>
            </a:prstGeom>
            <a:no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展示工事</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25" name="グループ化 24"/>
          <p:cNvGrpSpPr/>
          <p:nvPr/>
        </p:nvGrpSpPr>
        <p:grpSpPr>
          <a:xfrm>
            <a:off x="3214627" y="4921986"/>
            <a:ext cx="731077" cy="199385"/>
            <a:chOff x="2687674" y="2259854"/>
            <a:chExt cx="648000" cy="207749"/>
          </a:xfrm>
          <a:solidFill>
            <a:schemeClr val="bg1">
              <a:lumMod val="95000"/>
            </a:schemeClr>
          </a:solidFill>
        </p:grpSpPr>
        <p:sp>
          <p:nvSpPr>
            <p:cNvPr id="26" name="ホームベース 25"/>
            <p:cNvSpPr/>
            <p:nvPr/>
          </p:nvSpPr>
          <p:spPr>
            <a:xfrm>
              <a:off x="2687674" y="2259854"/>
              <a:ext cx="648000" cy="207749"/>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2751233" y="2301328"/>
              <a:ext cx="409203" cy="144309"/>
            </a:xfrm>
            <a:prstGeom prst="rect">
              <a:avLst/>
            </a:prstGeom>
            <a:grp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基本設計</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28" name="グループ化 27"/>
          <p:cNvGrpSpPr/>
          <p:nvPr/>
        </p:nvGrpSpPr>
        <p:grpSpPr>
          <a:xfrm>
            <a:off x="4071124" y="4925076"/>
            <a:ext cx="974836" cy="199385"/>
            <a:chOff x="3323278" y="2268895"/>
            <a:chExt cx="936000" cy="252000"/>
          </a:xfrm>
          <a:solidFill>
            <a:schemeClr val="bg1">
              <a:lumMod val="95000"/>
            </a:schemeClr>
          </a:solidFill>
        </p:grpSpPr>
        <p:sp>
          <p:nvSpPr>
            <p:cNvPr id="29" name="ホームベース 28"/>
            <p:cNvSpPr/>
            <p:nvPr/>
          </p:nvSpPr>
          <p:spPr>
            <a:xfrm>
              <a:off x="3323278" y="2268895"/>
              <a:ext cx="936000" cy="2520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3545220" y="2310969"/>
              <a:ext cx="443273" cy="175047"/>
            </a:xfrm>
            <a:prstGeom prst="rect">
              <a:avLst/>
            </a:prstGeom>
            <a:grp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実施設計</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31" name="グループ化 30"/>
          <p:cNvGrpSpPr/>
          <p:nvPr/>
        </p:nvGrpSpPr>
        <p:grpSpPr>
          <a:xfrm>
            <a:off x="4337818" y="5458061"/>
            <a:ext cx="707622" cy="271157"/>
            <a:chOff x="5228277" y="3220979"/>
            <a:chExt cx="766591" cy="342712"/>
          </a:xfrm>
        </p:grpSpPr>
        <p:sp>
          <p:nvSpPr>
            <p:cNvPr id="32" name="ホームベース 31"/>
            <p:cNvSpPr/>
            <p:nvPr/>
          </p:nvSpPr>
          <p:spPr>
            <a:xfrm>
              <a:off x="5228277" y="3220979"/>
              <a:ext cx="766591" cy="342712"/>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5329382" y="3242066"/>
              <a:ext cx="564379" cy="311196"/>
            </a:xfrm>
            <a:prstGeom prst="rect">
              <a:avLst/>
            </a:prstGeom>
            <a:noFill/>
          </p:spPr>
          <p:txBody>
            <a:bodyPr wrap="square" lIns="0" tIns="0" rIns="0" bIns="0" rtlCol="0">
              <a:spAutoFit/>
            </a:bodyPr>
            <a:lstStyle/>
            <a:p>
              <a:pPr defTabSz="422041"/>
              <a:r>
                <a:rPr lang="ja-JP" altLang="en-US" sz="800" b="1" dirty="0">
                  <a:solidFill>
                    <a:prstClr val="black"/>
                  </a:solidFill>
                  <a:latin typeface="BIZ UDPゴシック" panose="020B0400000000000000" pitchFamily="50" charset="-128"/>
                  <a:ea typeface="BIZ UDPゴシック" panose="020B0400000000000000" pitchFamily="50" charset="-128"/>
                </a:rPr>
                <a:t>技術協力・</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a:p>
              <a:pPr defTabSz="422041"/>
              <a:r>
                <a:rPr lang="ja-JP" altLang="en-US" sz="800" b="1" dirty="0">
                  <a:solidFill>
                    <a:prstClr val="black"/>
                  </a:solidFill>
                  <a:latin typeface="BIZ UDPゴシック" panose="020B0400000000000000" pitchFamily="50" charset="-128"/>
                  <a:ea typeface="BIZ UDPゴシック" panose="020B0400000000000000" pitchFamily="50" charset="-128"/>
                </a:rPr>
                <a:t>資材発注</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34" name="グループ化 33"/>
          <p:cNvGrpSpPr/>
          <p:nvPr/>
        </p:nvGrpSpPr>
        <p:grpSpPr>
          <a:xfrm>
            <a:off x="5191798" y="4923059"/>
            <a:ext cx="2126769" cy="199385"/>
            <a:chOff x="3323278" y="2246671"/>
            <a:chExt cx="936000" cy="252000"/>
          </a:xfrm>
          <a:solidFill>
            <a:schemeClr val="bg1">
              <a:lumMod val="95000"/>
            </a:schemeClr>
          </a:solidFill>
        </p:grpSpPr>
        <p:sp>
          <p:nvSpPr>
            <p:cNvPr id="35" name="ホームベース 34"/>
            <p:cNvSpPr/>
            <p:nvPr/>
          </p:nvSpPr>
          <p:spPr>
            <a:xfrm>
              <a:off x="3323278" y="2246671"/>
              <a:ext cx="936000" cy="2520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3666938" y="2283790"/>
              <a:ext cx="203181" cy="175047"/>
            </a:xfrm>
            <a:prstGeom prst="rect">
              <a:avLst/>
            </a:prstGeom>
            <a:grp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工事監理</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cxnSp>
        <p:nvCxnSpPr>
          <p:cNvPr id="37" name="直線矢印コネクタ 36"/>
          <p:cNvCxnSpPr/>
          <p:nvPr/>
        </p:nvCxnSpPr>
        <p:spPr>
          <a:xfrm flipH="1">
            <a:off x="2806940" y="4686554"/>
            <a:ext cx="0" cy="23261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3218142" y="6320554"/>
            <a:ext cx="4685538" cy="199385"/>
            <a:chOff x="2687674" y="2245191"/>
            <a:chExt cx="648000" cy="207749"/>
          </a:xfrm>
          <a:solidFill>
            <a:schemeClr val="bg1">
              <a:lumMod val="95000"/>
            </a:schemeClr>
          </a:solidFill>
        </p:grpSpPr>
        <p:sp>
          <p:nvSpPr>
            <p:cNvPr id="39" name="ホームベース 38"/>
            <p:cNvSpPr/>
            <p:nvPr/>
          </p:nvSpPr>
          <p:spPr>
            <a:xfrm>
              <a:off x="2687674" y="2245191"/>
              <a:ext cx="648000" cy="207749"/>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40" name="テキスト ボックス 39"/>
            <p:cNvSpPr txBox="1"/>
            <p:nvPr/>
          </p:nvSpPr>
          <p:spPr>
            <a:xfrm>
              <a:off x="2750709" y="2303520"/>
              <a:ext cx="9" cy="144309"/>
            </a:xfrm>
            <a:prstGeom prst="rect">
              <a:avLst/>
            </a:prstGeom>
            <a:grpFill/>
          </p:spPr>
          <p:txBody>
            <a:bodyPr wrap="none" lIns="0" tIns="0" rIns="0" bIns="0" rtlCol="0">
              <a:spAutoFit/>
            </a:bodyPr>
            <a:lstStyle/>
            <a:p>
              <a:pPr defTabSz="422041"/>
              <a:endParaRPr lang="en-US" altLang="ja-JP" sz="900"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41" name="グループ化 40"/>
          <p:cNvGrpSpPr/>
          <p:nvPr/>
        </p:nvGrpSpPr>
        <p:grpSpPr>
          <a:xfrm>
            <a:off x="2757344" y="6329856"/>
            <a:ext cx="343664" cy="199385"/>
            <a:chOff x="3093602" y="2645147"/>
            <a:chExt cx="372303" cy="252000"/>
          </a:xfrm>
        </p:grpSpPr>
        <p:sp>
          <p:nvSpPr>
            <p:cNvPr id="42" name="ホームベース 41"/>
            <p:cNvSpPr/>
            <p:nvPr/>
          </p:nvSpPr>
          <p:spPr>
            <a:xfrm>
              <a:off x="3093602" y="2645147"/>
              <a:ext cx="360000" cy="252000"/>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3127179" y="2700659"/>
              <a:ext cx="338726" cy="175047"/>
            </a:xfrm>
            <a:prstGeom prst="rect">
              <a:avLst/>
            </a:prstGeom>
            <a:noFill/>
          </p:spPr>
          <p:txBody>
            <a:bodyPr wrap="squar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選定</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44" name="グループ化 43"/>
          <p:cNvGrpSpPr/>
          <p:nvPr/>
        </p:nvGrpSpPr>
        <p:grpSpPr>
          <a:xfrm>
            <a:off x="3873499" y="5451667"/>
            <a:ext cx="397887" cy="277548"/>
            <a:chOff x="3093602" y="2645147"/>
            <a:chExt cx="360000" cy="350789"/>
          </a:xfrm>
        </p:grpSpPr>
        <p:sp>
          <p:nvSpPr>
            <p:cNvPr id="45" name="ホームベース 44"/>
            <p:cNvSpPr/>
            <p:nvPr/>
          </p:nvSpPr>
          <p:spPr>
            <a:xfrm>
              <a:off x="3093602" y="2645147"/>
              <a:ext cx="360000" cy="350789"/>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46" name="テキスト ボックス 45"/>
            <p:cNvSpPr txBox="1"/>
            <p:nvPr/>
          </p:nvSpPr>
          <p:spPr>
            <a:xfrm>
              <a:off x="3103046" y="2716465"/>
              <a:ext cx="338726" cy="175047"/>
            </a:xfrm>
            <a:prstGeom prst="rect">
              <a:avLst/>
            </a:prstGeom>
            <a:noFill/>
          </p:spPr>
          <p:txBody>
            <a:bodyPr wrap="squar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入札等</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47" name="グループ化 46"/>
          <p:cNvGrpSpPr/>
          <p:nvPr/>
        </p:nvGrpSpPr>
        <p:grpSpPr>
          <a:xfrm>
            <a:off x="2216766" y="5924911"/>
            <a:ext cx="1395692" cy="240425"/>
            <a:chOff x="2470963" y="3495159"/>
            <a:chExt cx="1512000" cy="216000"/>
          </a:xfrm>
        </p:grpSpPr>
        <p:sp>
          <p:nvSpPr>
            <p:cNvPr id="48" name="ホームベース 47"/>
            <p:cNvSpPr/>
            <p:nvPr/>
          </p:nvSpPr>
          <p:spPr>
            <a:xfrm>
              <a:off x="2470963" y="3495159"/>
              <a:ext cx="1512000" cy="2160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49" name="テキスト ボックス 48"/>
            <p:cNvSpPr txBox="1"/>
            <p:nvPr/>
          </p:nvSpPr>
          <p:spPr>
            <a:xfrm>
              <a:off x="2937935" y="3537054"/>
              <a:ext cx="500137" cy="150040"/>
            </a:xfrm>
            <a:prstGeom prst="rect">
              <a:avLst/>
            </a:prstGeom>
            <a:no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展示計画</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50" name="グループ化 49"/>
          <p:cNvGrpSpPr/>
          <p:nvPr/>
        </p:nvGrpSpPr>
        <p:grpSpPr>
          <a:xfrm>
            <a:off x="3647158" y="5927099"/>
            <a:ext cx="3608129" cy="238237"/>
            <a:chOff x="4020554" y="3493719"/>
            <a:chExt cx="3672000" cy="216000"/>
          </a:xfrm>
        </p:grpSpPr>
        <p:sp>
          <p:nvSpPr>
            <p:cNvPr id="51" name="ホームベース 50"/>
            <p:cNvSpPr/>
            <p:nvPr/>
          </p:nvSpPr>
          <p:spPr>
            <a:xfrm>
              <a:off x="4020554" y="3493719"/>
              <a:ext cx="3672000" cy="2160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BIZ UDPゴシック" panose="020B0400000000000000" pitchFamily="50" charset="-128"/>
                <a:ea typeface="BIZ UDPゴシック" panose="020B0400000000000000" pitchFamily="50" charset="-128"/>
              </a:endParaRPr>
            </a:p>
          </p:txBody>
        </p:sp>
        <p:sp>
          <p:nvSpPr>
            <p:cNvPr id="52" name="テキスト ボックス 51"/>
            <p:cNvSpPr txBox="1"/>
            <p:nvPr/>
          </p:nvSpPr>
          <p:spPr>
            <a:xfrm>
              <a:off x="5360758" y="3532955"/>
              <a:ext cx="763485" cy="125572"/>
            </a:xfrm>
            <a:prstGeom prst="rect">
              <a:avLst/>
            </a:prstGeom>
            <a:no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展示設計・製作</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cxnSp>
        <p:nvCxnSpPr>
          <p:cNvPr id="53" name="直線矢印コネクタ 52"/>
          <p:cNvCxnSpPr/>
          <p:nvPr/>
        </p:nvCxnSpPr>
        <p:spPr>
          <a:xfrm flipH="1">
            <a:off x="3942172" y="5023359"/>
            <a:ext cx="0" cy="39876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2255142" y="4548055"/>
            <a:ext cx="461665" cy="138499"/>
          </a:xfrm>
          <a:prstGeom prst="rect">
            <a:avLst/>
          </a:prstGeom>
          <a:no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基本計画</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sp>
        <p:nvSpPr>
          <p:cNvPr id="55" name="テキスト ボックス 54"/>
          <p:cNvSpPr txBox="1"/>
          <p:nvPr/>
        </p:nvSpPr>
        <p:spPr>
          <a:xfrm>
            <a:off x="5220389" y="6373778"/>
            <a:ext cx="439223" cy="138499"/>
          </a:xfrm>
          <a:prstGeom prst="rect">
            <a:avLst/>
          </a:prstGeom>
          <a:solidFill>
            <a:schemeClr val="bg1">
              <a:lumMod val="95000"/>
            </a:schemeClr>
          </a:solidFill>
        </p:spPr>
        <p:txBody>
          <a:bodyPr wrap="none" lIns="0" tIns="0" rIns="0" bIns="0" rtlCol="0">
            <a:spAutoFit/>
          </a:bodyPr>
          <a:lstStyle/>
          <a:p>
            <a:pPr defTabSz="422041"/>
            <a:r>
              <a:rPr lang="ja-JP" altLang="en-US" sz="900" b="1" dirty="0">
                <a:solidFill>
                  <a:prstClr val="black"/>
                </a:solidFill>
                <a:latin typeface="BIZ UDPゴシック" panose="020B0400000000000000" pitchFamily="50" charset="-128"/>
                <a:ea typeface="BIZ UDPゴシック" panose="020B0400000000000000" pitchFamily="50" charset="-128"/>
              </a:rPr>
              <a:t>ＣＭ業務</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89791" y="3829003"/>
            <a:ext cx="2444532" cy="338554"/>
          </a:xfrm>
          <a:prstGeom prst="rect">
            <a:avLst/>
          </a:prstGeom>
        </p:spPr>
        <p:txBody>
          <a:bodyPr wrap="square">
            <a:spAutoFit/>
          </a:bodyPr>
          <a:lstStyle/>
          <a:p>
            <a:pPr>
              <a:spcAft>
                <a:spcPts val="600"/>
              </a:spcAft>
            </a:pPr>
            <a:r>
              <a:rPr lang="ja-JP" altLang="en-US" sz="1600" b="1" dirty="0">
                <a:latin typeface="Meiryo UI" panose="020B0604030504040204" pitchFamily="50" charset="-128"/>
                <a:ea typeface="Meiryo UI" panose="020B0604030504040204" pitchFamily="50" charset="-128"/>
              </a:rPr>
              <a:t>□スケジュール</a:t>
            </a:r>
            <a:endParaRPr lang="ja-JP" altLang="en-US" sz="14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Google Shape;477;p7"/>
          <p:cNvSpPr txBox="1">
            <a:spLocks noGrp="1"/>
          </p:cNvSpPr>
          <p:nvPr>
            <p:ph type="sldNum" idx="12"/>
          </p:nvPr>
        </p:nvSpPr>
        <p:spPr>
          <a:xfrm>
            <a:off x="9331836" y="6316765"/>
            <a:ext cx="570783" cy="508200"/>
          </a:xfrm>
          <a:prstGeom prst="rect">
            <a:avLst/>
          </a:prstGeom>
          <a:noFill/>
          <a:ln>
            <a:noFill/>
          </a:ln>
        </p:spPr>
        <p:txBody>
          <a:bodyPr spcFirstLastPara="1" vert="horz" wrap="square" lIns="91425" tIns="91425" rIns="91425" bIns="91425" rtlCol="0" anchor="ctr" anchorCtr="0">
            <a:noAutofit/>
          </a:bodyPr>
          <a:lstStyle/>
          <a:p>
            <a:pPr>
              <a:buSzPts val="1000"/>
            </a:pPr>
            <a:r>
              <a:rPr lang="ja-JP" altLang="en-US" sz="1200" dirty="0">
                <a:latin typeface="+mn-ea"/>
              </a:rPr>
              <a:t>７</a:t>
            </a:r>
            <a:endParaRPr sz="1200" dirty="0">
              <a:latin typeface="+mn-ea"/>
            </a:endParaRPr>
          </a:p>
        </p:txBody>
      </p:sp>
    </p:spTree>
    <p:extLst>
      <p:ext uri="{BB962C8B-B14F-4D97-AF65-F5344CB8AC3E}">
        <p14:creationId xmlns:p14="http://schemas.microsoft.com/office/powerpoint/2010/main" val="99180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行・催事計画　 　６</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商業活動計画　　７．広報計画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32627" y="6437534"/>
            <a:ext cx="2228850" cy="365125"/>
          </a:xfrm>
        </p:spPr>
        <p:txBody>
          <a:bodyPr/>
          <a:lstStyle/>
          <a:p>
            <a:fld id="{4F59DAFC-3B55-4D08-A08B-5E1252F58D58}" type="slidenum">
              <a:rPr kumimoji="1" lang="ja-JP" altLang="en-US" sz="1200" smtClean="0"/>
              <a:t>8</a:t>
            </a:fld>
            <a:endParaRPr kumimoji="1" lang="ja-JP" altLang="en-US" sz="1200" dirty="0"/>
          </a:p>
        </p:txBody>
      </p:sp>
      <p:sp>
        <p:nvSpPr>
          <p:cNvPr id="31" name="正方形/長方形 30"/>
          <p:cNvSpPr/>
          <p:nvPr/>
        </p:nvSpPr>
        <p:spPr>
          <a:xfrm>
            <a:off x="448669" y="742293"/>
            <a:ext cx="9184728" cy="725900"/>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バーチャル空間の活用や、多様な来館者のニーズに合わせた行・催事や商業活動を実施</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さまざまな媒体を用いて、節目のタイミングに合わせて効果的な広報活動を展開</a:t>
            </a:r>
          </a:p>
        </p:txBody>
      </p:sp>
      <p:sp>
        <p:nvSpPr>
          <p:cNvPr id="32" name="テキスト ボックス 31">
            <a:extLst>
              <a:ext uri="{FF2B5EF4-FFF2-40B4-BE49-F238E27FC236}">
                <a16:creationId xmlns:a16="http://schemas.microsoft.com/office/drawing/2014/main" id="{496EA5A1-C34F-4344-B908-7B29EEE5127A}"/>
              </a:ext>
            </a:extLst>
          </p:cNvPr>
          <p:cNvSpPr txBox="1"/>
          <p:nvPr/>
        </p:nvSpPr>
        <p:spPr>
          <a:xfrm>
            <a:off x="259398" y="1797500"/>
            <a:ext cx="1170158"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基本方針</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59398" y="2176696"/>
            <a:ext cx="9258090" cy="4606389"/>
          </a:xfrm>
          <a:prstGeom prst="rect">
            <a:avLst/>
          </a:prstGeom>
          <a:noFill/>
        </p:spPr>
        <p:txBody>
          <a:bodyPr wrap="square" rtlCol="0">
            <a:spAutoFit/>
          </a:bodyPr>
          <a:lstStyle/>
          <a:p>
            <a:pPr>
              <a:lnSpc>
                <a:spcPts val="2200"/>
              </a:lnSpc>
            </a:pPr>
            <a:r>
              <a:rPr kumimoji="1" lang="ja-JP" altLang="en-US" sz="1600" dirty="0">
                <a:latin typeface="Meiryo UI" panose="020B0604030504040204" pitchFamily="50" charset="-128"/>
                <a:ea typeface="Meiryo UI" panose="020B0604030504040204" pitchFamily="50" charset="-128"/>
              </a:rPr>
              <a:t>５</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行・催事計画</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・テーマ「</a:t>
            </a:r>
            <a:r>
              <a:rPr kumimoji="1" lang="en-US" altLang="ja-JP" sz="1600" dirty="0">
                <a:latin typeface="Meiryo UI" panose="020B0604030504040204" pitchFamily="50" charset="-128"/>
                <a:ea typeface="Meiryo UI" panose="020B0604030504040204" pitchFamily="50" charset="-128"/>
              </a:rPr>
              <a:t>REBORN</a:t>
            </a:r>
            <a:r>
              <a:rPr kumimoji="1" lang="ja-JP" altLang="en-US" sz="1600" dirty="0">
                <a:latin typeface="Meiryo UI" panose="020B0604030504040204" pitchFamily="50" charset="-128"/>
                <a:ea typeface="Meiryo UI" panose="020B0604030504040204" pitchFamily="50" charset="-128"/>
              </a:rPr>
              <a:t>」を実感できる行・催事をバーチャル空間との連動も図りながら新しいスタイルで展開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・ライフサイエンスなどの先端技術、大阪の文化芸術や地域の魅力、エンターテイメントを組み合わせ、大阪の</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パワーを発信</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・時間とターゲットに合わせたカテゴライズによる最適なスケジュール構成を図っていく</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zh-TW" sz="1600" dirty="0">
              <a:latin typeface="Meiryo UI" panose="020B0604030504040204" pitchFamily="50" charset="-128"/>
              <a:ea typeface="Meiryo UI" panose="020B0604030504040204" pitchFamily="50" charset="-128"/>
            </a:endParaRPr>
          </a:p>
          <a:p>
            <a:pPr>
              <a:lnSpc>
                <a:spcPts val="2200"/>
              </a:lnSpc>
            </a:pPr>
            <a:r>
              <a:rPr kumimoji="1" lang="zh-TW" altLang="en-US" sz="1600" dirty="0">
                <a:latin typeface="Meiryo UI" panose="020B0604030504040204" pitchFamily="50" charset="-128"/>
                <a:ea typeface="Meiryo UI" panose="020B0604030504040204" pitchFamily="50" charset="-128"/>
              </a:rPr>
              <a:t>６</a:t>
            </a:r>
            <a:r>
              <a:rPr kumimoji="1" lang="en-US" altLang="zh-TW" sz="1600" dirty="0">
                <a:latin typeface="Meiryo UI" panose="020B0604030504040204" pitchFamily="50" charset="-128"/>
                <a:ea typeface="Meiryo UI" panose="020B0604030504040204" pitchFamily="50" charset="-128"/>
              </a:rPr>
              <a:t>.</a:t>
            </a:r>
            <a:r>
              <a:rPr kumimoji="1" lang="zh-TW" altLang="en-US" sz="1600" dirty="0">
                <a:latin typeface="Meiryo UI" panose="020B0604030504040204" pitchFamily="50" charset="-128"/>
                <a:ea typeface="Meiryo UI" panose="020B0604030504040204" pitchFamily="50" charset="-128"/>
              </a:rPr>
              <a:t>商業活動計画</a:t>
            </a:r>
            <a:endParaRPr kumimoji="1" lang="en-US" altLang="zh-TW"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・「健康」という観点を物販や提供する食事などで取り入れ、魅力ある食品づくりも検討していく</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のゴール目標に配慮した商品開発や食品ロスの削減にも積極的に取り組む</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・物販スペースをリアルとバーチャルにも設置し、公式グッズや大阪土産などの販売を検討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７</a:t>
            </a:r>
            <a:r>
              <a:rPr kumimoji="1" lang="en-US" altLang="zh-TW"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広報</a:t>
            </a:r>
            <a:r>
              <a:rPr kumimoji="1" lang="zh-TW" altLang="en-US" sz="1600" dirty="0">
                <a:latin typeface="Meiryo UI" panose="020B0604030504040204" pitchFamily="50" charset="-128"/>
                <a:ea typeface="Meiryo UI" panose="020B0604030504040204" pitchFamily="50" charset="-128"/>
              </a:rPr>
              <a:t>計画</a:t>
            </a:r>
            <a:endParaRPr kumimoji="1" lang="en-US" altLang="zh-TW"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・さまざまな媒体を用いて効果的に情報発信していくことで、大阪パビリオンの意義や魅力を広く訴求</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・節目となるタイミングに合わせて、プレスリリースやイベントなどを実施し、万博全体の盛り上げにも貢献</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・大阪のパワーと魅力を世界に発信、生活者や企業などの意識と行動変化を促すことをめざす</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494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58937" y="6492875"/>
            <a:ext cx="2228850" cy="365125"/>
          </a:xfrm>
        </p:spPr>
        <p:txBody>
          <a:bodyPr/>
          <a:lstStyle/>
          <a:p>
            <a:fld id="{4F59DAFC-3B55-4D08-A08B-5E1252F58D58}" type="slidenum">
              <a:rPr kumimoji="1" lang="ja-JP" altLang="en-US" sz="1200" smtClean="0"/>
              <a:t>9</a:t>
            </a:fld>
            <a:endParaRPr kumimoji="1" lang="ja-JP" altLang="en-US" sz="1200" dirty="0"/>
          </a:p>
        </p:txBody>
      </p:sp>
      <p:sp>
        <p:nvSpPr>
          <p:cNvPr id="31" name="正方形/長方形 30"/>
          <p:cNvSpPr/>
          <p:nvPr/>
        </p:nvSpPr>
        <p:spPr>
          <a:xfrm>
            <a:off x="448669" y="742293"/>
            <a:ext cx="9184728" cy="725900"/>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「来館者の安全安心・快適を実現」「大阪らしいあたたかいおもてなしで大阪パビリオンとの出会いを記憶に残す」「大阪・関西万博の開催地元自治体にふさわしい運営」を運営の基本とします</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46520" y="1803208"/>
            <a:ext cx="9258090" cy="4042132"/>
          </a:xfrm>
          <a:prstGeom prst="rect">
            <a:avLst/>
          </a:prstGeom>
          <a:noFill/>
        </p:spPr>
        <p:txBody>
          <a:bodyPr wrap="square" rtlCol="0">
            <a:spAutoFit/>
          </a:bodyPr>
          <a:lstStyle/>
          <a:p>
            <a:pPr>
              <a:lnSpc>
                <a:spcPts val="2200"/>
              </a:lnSpc>
            </a:pPr>
            <a:r>
              <a:rPr kumimoji="1" lang="zh-TW" altLang="en-US" sz="1600" dirty="0">
                <a:latin typeface="Meiryo UI" panose="020B0604030504040204" pitchFamily="50" charset="-128"/>
                <a:ea typeface="Meiryo UI" panose="020B0604030504040204" pitchFamily="50" charset="-128"/>
              </a:rPr>
              <a:t>（</a:t>
            </a:r>
            <a:r>
              <a:rPr kumimoji="1" lang="en-US" altLang="zh-TW" sz="1600" dirty="0">
                <a:latin typeface="Meiryo UI" panose="020B0604030504040204" pitchFamily="50" charset="-128"/>
                <a:ea typeface="Meiryo UI" panose="020B0604030504040204" pitchFamily="50" charset="-128"/>
              </a:rPr>
              <a:t>1</a:t>
            </a:r>
            <a:r>
              <a:rPr kumimoji="1" lang="zh-TW" altLang="en-US" sz="1600" dirty="0">
                <a:latin typeface="Meiryo UI" panose="020B0604030504040204" pitchFamily="50" charset="-128"/>
                <a:ea typeface="Meiryo UI" panose="020B0604030504040204" pitchFamily="50" charset="-128"/>
              </a:rPr>
              <a:t>）運営基本方針</a:t>
            </a:r>
            <a:endParaRPr kumimoji="1" lang="en-US" altLang="zh-TW"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・博覧会協会による会場の全体運営とも連携を図りながら、新時代のパビリオンとして、「府民・市民の参加と</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最新技術の融合」「</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の可視化」「産学官民による協創の場」といった新しい視点の運営を検討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zh-TW" sz="1600" dirty="0">
              <a:latin typeface="Meiryo UI" panose="020B0604030504040204" pitchFamily="50" charset="-128"/>
              <a:ea typeface="Meiryo UI" panose="020B0604030504040204" pitchFamily="50" charset="-128"/>
            </a:endParaRPr>
          </a:p>
          <a:p>
            <a:pPr>
              <a:lnSpc>
                <a:spcPts val="2200"/>
              </a:lnSpc>
            </a:pPr>
            <a:r>
              <a:rPr kumimoji="1" lang="zh-TW" altLang="en-US" sz="1600" dirty="0">
                <a:latin typeface="Meiryo UI" panose="020B0604030504040204" pitchFamily="50" charset="-128"/>
                <a:ea typeface="Meiryo UI" panose="020B0604030504040204" pitchFamily="50" charset="-128"/>
              </a:rPr>
              <a:t>（</a:t>
            </a:r>
            <a:r>
              <a:rPr kumimoji="1" lang="en-US" altLang="zh-TW" sz="1600" dirty="0">
                <a:latin typeface="Meiryo UI" panose="020B0604030504040204" pitchFamily="50" charset="-128"/>
                <a:ea typeface="Meiryo UI" panose="020B0604030504040204" pitchFamily="50" charset="-128"/>
              </a:rPr>
              <a:t>2</a:t>
            </a:r>
            <a:r>
              <a:rPr kumimoji="1" lang="zh-TW" altLang="en-US" sz="1600" dirty="0">
                <a:latin typeface="Meiryo UI" panose="020B0604030504040204" pitchFamily="50" charset="-128"/>
                <a:ea typeface="Meiryo UI" panose="020B0604030504040204" pitchFamily="50" charset="-128"/>
              </a:rPr>
              <a:t>）会場運営計画</a:t>
            </a:r>
            <a:endParaRPr kumimoji="1" lang="en-US" altLang="zh-TW"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・来館されるすべての人々に向けて、施設面ではユニバーサルデザインの徹底を図るとともに、「誰一人取り残さ</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ない」というＳＤＧｓの考え方に則って、適切な配慮を行う</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・博覧会協会で導入検討中の予約システムを活用し、できるだけ待ち時間の発生しない運営の実現を検討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）スタッフ計画</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・テクノロジーやロボットの活用など考え方を整理し、安全安心に加え、費用対効果の高い運営を検討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rPr>
              <a:t>）リスク対応方針</a:t>
            </a:r>
          </a:p>
          <a:p>
            <a:pPr>
              <a:lnSpc>
                <a:spcPts val="2200"/>
              </a:lnSpc>
            </a:pPr>
            <a:r>
              <a:rPr kumimoji="1" lang="ja-JP" altLang="en-US" sz="1600" dirty="0">
                <a:latin typeface="Meiryo UI" panose="020B0604030504040204" pitchFamily="50" charset="-128"/>
                <a:ea typeface="Meiryo UI" panose="020B0604030504040204" pitchFamily="50" charset="-128"/>
              </a:rPr>
              <a:t>　　・自然災害や感染症関連に関する対策やリスクヘッジ方法なども検討</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8455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2600</Words>
  <PresentationFormat>A4 210 x 297 mm</PresentationFormat>
  <Paragraphs>220</Paragraphs>
  <Slides>11</Slides>
  <Notes>4</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11</vt:i4>
      </vt:variant>
    </vt:vector>
  </HeadingPairs>
  <TitlesOfParts>
    <vt:vector size="27" baseType="lpstr">
      <vt:lpstr>BIZ UDPゴシック</vt:lpstr>
      <vt:lpstr>Hiragino Kaku Gothic ProN W6</vt:lpstr>
      <vt:lpstr>Meiryo UI</vt:lpstr>
      <vt:lpstr>ＭＳ Ｐゴシック</vt:lpstr>
      <vt:lpstr>ＭＳ 明朝</vt:lpstr>
      <vt:lpstr>メイリオ</vt:lpstr>
      <vt:lpstr>游ゴシック</vt:lpstr>
      <vt:lpstr>Arial</vt:lpstr>
      <vt:lpstr>Calibri</vt:lpstr>
      <vt:lpstr>Calibri Light</vt:lpstr>
      <vt:lpstr>Impact</vt:lpstr>
      <vt:lpstr>Tahoma</vt:lpstr>
      <vt:lpstr>Times New Roman</vt:lpstr>
      <vt:lpstr>Wingdings</vt:lpstr>
      <vt:lpstr>Wingdings 2</vt:lpstr>
      <vt:lpstr>HDOfficeLightV0</vt:lpstr>
      <vt:lpstr>2025年日本国際博覧会 大阪パビリオン出展基本計画案（Ver.1）のポイント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2021-09-28T11:28:09Z</dcterms:modified>
</cp:coreProperties>
</file>